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430" r:id="rId2"/>
    <p:sldId id="459" r:id="rId3"/>
    <p:sldId id="554" r:id="rId4"/>
    <p:sldId id="579" r:id="rId5"/>
    <p:sldId id="555" r:id="rId6"/>
    <p:sldId id="556" r:id="rId7"/>
    <p:sldId id="573" r:id="rId8"/>
    <p:sldId id="569" r:id="rId9"/>
    <p:sldId id="560" r:id="rId10"/>
    <p:sldId id="561" r:id="rId11"/>
    <p:sldId id="563" r:id="rId12"/>
    <p:sldId id="564" r:id="rId13"/>
    <p:sldId id="580" r:id="rId14"/>
    <p:sldId id="582" r:id="rId15"/>
    <p:sldId id="574" r:id="rId16"/>
    <p:sldId id="576" r:id="rId17"/>
    <p:sldId id="583" r:id="rId18"/>
  </p:sldIdLst>
  <p:sldSz cx="9144000" cy="6858000" type="screen4x3"/>
  <p:notesSz cx="7315200" cy="9601200"/>
  <p:defaultTextStyle>
    <a:defPPr>
      <a:defRPr lang="en-US"/>
    </a:defPPr>
    <a:lvl1pPr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baseline="-250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baseline="-250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baseline="-250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baseline="-250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F92"/>
    <a:srgbClr val="CCECFF"/>
    <a:srgbClr val="FFFF66"/>
    <a:srgbClr val="89B700"/>
    <a:srgbClr val="372472"/>
    <a:srgbClr val="C2CF23"/>
    <a:srgbClr val="F05B00"/>
    <a:srgbClr val="F7941D"/>
    <a:srgbClr val="0EB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1367" autoAdjust="0"/>
  </p:normalViewPr>
  <p:slideViewPr>
    <p:cSldViewPr>
      <p:cViewPr varScale="1">
        <p:scale>
          <a:sx n="22" d="100"/>
          <a:sy n="22" d="100"/>
        </p:scale>
        <p:origin x="-32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84"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72B83-9E09-4005-81A0-17109EA57B31}" type="doc">
      <dgm:prSet loTypeId="urn:microsoft.com/office/officeart/2008/layout/PictureAccentList" loCatId="list" qsTypeId="urn:microsoft.com/office/officeart/2005/8/quickstyle/simple2" qsCatId="simple" csTypeId="urn:microsoft.com/office/officeart/2005/8/colors/accent2_5" csCatId="accent2" phldr="1"/>
      <dgm:spPr/>
      <dgm:t>
        <a:bodyPr/>
        <a:lstStyle/>
        <a:p>
          <a:endParaRPr lang="en-US"/>
        </a:p>
      </dgm:t>
    </dgm:pt>
    <dgm:pt modelId="{1E78DADF-B163-4653-9814-053AF962158C}">
      <dgm:prSet phldrT="[Text]" custT="1"/>
      <dgm:spPr/>
      <dgm:t>
        <a:bodyPr/>
        <a:lstStyle/>
        <a:p>
          <a:pPr algn="l"/>
          <a:r>
            <a:rPr lang="en-US" sz="4000" dirty="0" smtClean="0"/>
            <a:t>Meaningful…</a:t>
          </a:r>
          <a:endParaRPr lang="en-US" sz="4000" dirty="0"/>
        </a:p>
      </dgm:t>
    </dgm:pt>
    <dgm:pt modelId="{AC167D1C-397A-4ABA-A149-472CE7CCA5F7}" type="parTrans" cxnId="{D64E2C52-55BA-4CFD-AB5F-A12EAF4A6300}">
      <dgm:prSet/>
      <dgm:spPr/>
      <dgm:t>
        <a:bodyPr/>
        <a:lstStyle/>
        <a:p>
          <a:endParaRPr lang="en-US"/>
        </a:p>
      </dgm:t>
    </dgm:pt>
    <dgm:pt modelId="{9219D58B-F3D4-41CD-9259-7C87C65C5A8B}" type="sibTrans" cxnId="{D64E2C52-55BA-4CFD-AB5F-A12EAF4A6300}">
      <dgm:prSet/>
      <dgm:spPr/>
      <dgm:t>
        <a:bodyPr/>
        <a:lstStyle/>
        <a:p>
          <a:endParaRPr lang="en-US"/>
        </a:p>
      </dgm:t>
    </dgm:pt>
    <dgm:pt modelId="{CA263626-8885-47FC-BAF1-7DB81B6C9DB4}">
      <dgm:prSet phldrT="[Text]"/>
      <dgm:spPr>
        <a:solidFill>
          <a:schemeClr val="accent2">
            <a:lumMod val="20000"/>
            <a:lumOff val="80000"/>
          </a:schemeClr>
        </a:solidFill>
      </dgm:spPr>
      <dgm:t>
        <a:bodyPr/>
        <a:lstStyle/>
        <a:p>
          <a:pPr algn="l"/>
          <a:r>
            <a:rPr lang="en-US" dirty="0" smtClean="0">
              <a:solidFill>
                <a:schemeClr val="tx1"/>
              </a:solidFill>
            </a:rPr>
            <a:t>Measures</a:t>
          </a:r>
          <a:endParaRPr lang="en-US" dirty="0">
            <a:solidFill>
              <a:schemeClr val="tx1"/>
            </a:solidFill>
          </a:endParaRPr>
        </a:p>
      </dgm:t>
    </dgm:pt>
    <dgm:pt modelId="{F169A3A2-1537-4FF3-880A-4F0DD0372D09}" type="parTrans" cxnId="{6209A53A-ABD6-464F-96EE-B16ADCCB4225}">
      <dgm:prSet/>
      <dgm:spPr/>
      <dgm:t>
        <a:bodyPr/>
        <a:lstStyle/>
        <a:p>
          <a:endParaRPr lang="en-US"/>
        </a:p>
      </dgm:t>
    </dgm:pt>
    <dgm:pt modelId="{13FF53D9-F913-4ED9-B097-CF2A945370A7}" type="sibTrans" cxnId="{6209A53A-ABD6-464F-96EE-B16ADCCB4225}">
      <dgm:prSet/>
      <dgm:spPr/>
      <dgm:t>
        <a:bodyPr/>
        <a:lstStyle/>
        <a:p>
          <a:endParaRPr lang="en-US"/>
        </a:p>
      </dgm:t>
    </dgm:pt>
    <dgm:pt modelId="{3FF52621-B602-4B15-968A-ACEFD5C9A4E7}">
      <dgm:prSet phldrT="[Text]"/>
      <dgm:spPr>
        <a:solidFill>
          <a:schemeClr val="accent2">
            <a:lumMod val="20000"/>
            <a:lumOff val="80000"/>
            <a:alpha val="50000"/>
          </a:schemeClr>
        </a:solidFill>
      </dgm:spPr>
      <dgm:t>
        <a:bodyPr/>
        <a:lstStyle/>
        <a:p>
          <a:r>
            <a:rPr lang="en-US" dirty="0" smtClean="0">
              <a:solidFill>
                <a:schemeClr val="tx1"/>
              </a:solidFill>
            </a:rPr>
            <a:t>Supports for Using Data to Improve</a:t>
          </a:r>
          <a:endParaRPr lang="en-US" dirty="0">
            <a:solidFill>
              <a:schemeClr val="tx1"/>
            </a:solidFill>
          </a:endParaRPr>
        </a:p>
      </dgm:t>
    </dgm:pt>
    <dgm:pt modelId="{35C193C7-E08A-4AC9-8127-B8EEFECADCA0}" type="parTrans" cxnId="{BFF4F680-C7C8-421F-B993-FD82679A5B75}">
      <dgm:prSet/>
      <dgm:spPr/>
      <dgm:t>
        <a:bodyPr/>
        <a:lstStyle/>
        <a:p>
          <a:endParaRPr lang="en-US"/>
        </a:p>
      </dgm:t>
    </dgm:pt>
    <dgm:pt modelId="{2275DF75-0C94-4CA9-BADA-3E1A8704BFCE}" type="sibTrans" cxnId="{BFF4F680-C7C8-421F-B993-FD82679A5B75}">
      <dgm:prSet/>
      <dgm:spPr/>
      <dgm:t>
        <a:bodyPr/>
        <a:lstStyle/>
        <a:p>
          <a:endParaRPr lang="en-US"/>
        </a:p>
      </dgm:t>
    </dgm:pt>
    <dgm:pt modelId="{926C78EE-9E5F-488C-985C-263D36123F88}" type="pres">
      <dgm:prSet presAssocID="{48B72B83-9E09-4005-81A0-17109EA57B31}" presName="layout" presStyleCnt="0">
        <dgm:presLayoutVars>
          <dgm:chMax/>
          <dgm:chPref/>
          <dgm:dir/>
          <dgm:animOne val="branch"/>
          <dgm:animLvl val="lvl"/>
          <dgm:resizeHandles/>
        </dgm:presLayoutVars>
      </dgm:prSet>
      <dgm:spPr/>
      <dgm:t>
        <a:bodyPr/>
        <a:lstStyle/>
        <a:p>
          <a:endParaRPr lang="en-US"/>
        </a:p>
      </dgm:t>
    </dgm:pt>
    <dgm:pt modelId="{BDBD965E-94DE-42F1-AA74-F3EE7ADCA211}" type="pres">
      <dgm:prSet presAssocID="{1E78DADF-B163-4653-9814-053AF962158C}" presName="root" presStyleCnt="0">
        <dgm:presLayoutVars>
          <dgm:chMax/>
          <dgm:chPref val="4"/>
        </dgm:presLayoutVars>
      </dgm:prSet>
      <dgm:spPr/>
    </dgm:pt>
    <dgm:pt modelId="{01A5DB9A-AFDB-4269-B283-0C55FD04CECB}" type="pres">
      <dgm:prSet presAssocID="{1E78DADF-B163-4653-9814-053AF962158C}" presName="rootComposite" presStyleCnt="0">
        <dgm:presLayoutVars/>
      </dgm:prSet>
      <dgm:spPr/>
    </dgm:pt>
    <dgm:pt modelId="{677F60C0-341F-4A3E-8BBD-D2F40474C2B9}" type="pres">
      <dgm:prSet presAssocID="{1E78DADF-B163-4653-9814-053AF962158C}" presName="rootText" presStyleLbl="node0" presStyleIdx="0" presStyleCnt="1" custLinFactNeighborX="75" custLinFactNeighborY="9445">
        <dgm:presLayoutVars>
          <dgm:chMax/>
          <dgm:chPref val="4"/>
        </dgm:presLayoutVars>
      </dgm:prSet>
      <dgm:spPr/>
      <dgm:t>
        <a:bodyPr/>
        <a:lstStyle/>
        <a:p>
          <a:endParaRPr lang="en-US"/>
        </a:p>
      </dgm:t>
    </dgm:pt>
    <dgm:pt modelId="{9D29775E-81BA-4A27-B4AA-4503262E805F}" type="pres">
      <dgm:prSet presAssocID="{1E78DADF-B163-4653-9814-053AF962158C}" presName="childShape" presStyleCnt="0">
        <dgm:presLayoutVars>
          <dgm:chMax val="0"/>
          <dgm:chPref val="0"/>
        </dgm:presLayoutVars>
      </dgm:prSet>
      <dgm:spPr/>
    </dgm:pt>
    <dgm:pt modelId="{AE8B64BE-51E5-4364-8864-6DC02F1BC66E}" type="pres">
      <dgm:prSet presAssocID="{CA263626-8885-47FC-BAF1-7DB81B6C9DB4}" presName="childComposite" presStyleCnt="0">
        <dgm:presLayoutVars>
          <dgm:chMax val="0"/>
          <dgm:chPref val="0"/>
        </dgm:presLayoutVars>
      </dgm:prSet>
      <dgm:spPr/>
    </dgm:pt>
    <dgm:pt modelId="{1DAFA4F4-A039-40D4-BC15-5ABC71883EFC}" type="pres">
      <dgm:prSet presAssocID="{CA263626-8885-47FC-BAF1-7DB81B6C9DB4}" presName="Image" presStyleLbl="node1" presStyleIdx="0" presStyleCnt="2"/>
      <dgm:spPr/>
    </dgm:pt>
    <dgm:pt modelId="{D0976CE1-F7CE-42CA-AD09-0D115F7556BA}" type="pres">
      <dgm:prSet presAssocID="{CA263626-8885-47FC-BAF1-7DB81B6C9DB4}" presName="childText" presStyleLbl="lnNode1" presStyleIdx="0" presStyleCnt="2">
        <dgm:presLayoutVars>
          <dgm:chMax val="0"/>
          <dgm:chPref val="0"/>
          <dgm:bulletEnabled val="1"/>
        </dgm:presLayoutVars>
      </dgm:prSet>
      <dgm:spPr/>
      <dgm:t>
        <a:bodyPr/>
        <a:lstStyle/>
        <a:p>
          <a:endParaRPr lang="en-US"/>
        </a:p>
      </dgm:t>
    </dgm:pt>
    <dgm:pt modelId="{B80808DA-E48F-48B8-9ABA-8609C3208689}" type="pres">
      <dgm:prSet presAssocID="{3FF52621-B602-4B15-968A-ACEFD5C9A4E7}" presName="childComposite" presStyleCnt="0">
        <dgm:presLayoutVars>
          <dgm:chMax val="0"/>
          <dgm:chPref val="0"/>
        </dgm:presLayoutVars>
      </dgm:prSet>
      <dgm:spPr/>
    </dgm:pt>
    <dgm:pt modelId="{8E8FF6E8-A731-47B5-92D6-4B4A7D3D784F}" type="pres">
      <dgm:prSet presAssocID="{3FF52621-B602-4B15-968A-ACEFD5C9A4E7}" presName="Image" presStyleLbl="node1" presStyleIdx="1" presStyleCnt="2"/>
      <dgm:spPr/>
      <dgm:t>
        <a:bodyPr/>
        <a:lstStyle/>
        <a:p>
          <a:endParaRPr lang="en-US"/>
        </a:p>
      </dgm:t>
    </dgm:pt>
    <dgm:pt modelId="{BA9D7B6E-D7D6-4E2E-8141-DA341EEFC3F5}" type="pres">
      <dgm:prSet presAssocID="{3FF52621-B602-4B15-968A-ACEFD5C9A4E7}" presName="childText" presStyleLbl="lnNode1" presStyleIdx="1" presStyleCnt="2">
        <dgm:presLayoutVars>
          <dgm:chMax val="0"/>
          <dgm:chPref val="0"/>
          <dgm:bulletEnabled val="1"/>
        </dgm:presLayoutVars>
      </dgm:prSet>
      <dgm:spPr/>
      <dgm:t>
        <a:bodyPr/>
        <a:lstStyle/>
        <a:p>
          <a:endParaRPr lang="en-US"/>
        </a:p>
      </dgm:t>
    </dgm:pt>
  </dgm:ptLst>
  <dgm:cxnLst>
    <dgm:cxn modelId="{41661FB7-06C1-4212-9072-7A5886B6ADC4}" type="presOf" srcId="{1E78DADF-B163-4653-9814-053AF962158C}" destId="{677F60C0-341F-4A3E-8BBD-D2F40474C2B9}" srcOrd="0" destOrd="0" presId="urn:microsoft.com/office/officeart/2008/layout/PictureAccentList"/>
    <dgm:cxn modelId="{6209A53A-ABD6-464F-96EE-B16ADCCB4225}" srcId="{1E78DADF-B163-4653-9814-053AF962158C}" destId="{CA263626-8885-47FC-BAF1-7DB81B6C9DB4}" srcOrd="0" destOrd="0" parTransId="{F169A3A2-1537-4FF3-880A-4F0DD0372D09}" sibTransId="{13FF53D9-F913-4ED9-B097-CF2A945370A7}"/>
    <dgm:cxn modelId="{D64E2C52-55BA-4CFD-AB5F-A12EAF4A6300}" srcId="{48B72B83-9E09-4005-81A0-17109EA57B31}" destId="{1E78DADF-B163-4653-9814-053AF962158C}" srcOrd="0" destOrd="0" parTransId="{AC167D1C-397A-4ABA-A149-472CE7CCA5F7}" sibTransId="{9219D58B-F3D4-41CD-9259-7C87C65C5A8B}"/>
    <dgm:cxn modelId="{C04CC8C2-2835-4127-BF24-115C0B1826E3}" type="presOf" srcId="{CA263626-8885-47FC-BAF1-7DB81B6C9DB4}" destId="{D0976CE1-F7CE-42CA-AD09-0D115F7556BA}" srcOrd="0" destOrd="0" presId="urn:microsoft.com/office/officeart/2008/layout/PictureAccentList"/>
    <dgm:cxn modelId="{0238778C-AC05-4157-95F9-36EA027CEF03}" type="presOf" srcId="{48B72B83-9E09-4005-81A0-17109EA57B31}" destId="{926C78EE-9E5F-488C-985C-263D36123F88}" srcOrd="0" destOrd="0" presId="urn:microsoft.com/office/officeart/2008/layout/PictureAccentList"/>
    <dgm:cxn modelId="{BFF4F680-C7C8-421F-B993-FD82679A5B75}" srcId="{1E78DADF-B163-4653-9814-053AF962158C}" destId="{3FF52621-B602-4B15-968A-ACEFD5C9A4E7}" srcOrd="1" destOrd="0" parTransId="{35C193C7-E08A-4AC9-8127-B8EEFECADCA0}" sibTransId="{2275DF75-0C94-4CA9-BADA-3E1A8704BFCE}"/>
    <dgm:cxn modelId="{A7C0E6F1-289B-4288-A146-E4F301DE985C}" type="presOf" srcId="{3FF52621-B602-4B15-968A-ACEFD5C9A4E7}" destId="{BA9D7B6E-D7D6-4E2E-8141-DA341EEFC3F5}" srcOrd="0" destOrd="0" presId="urn:microsoft.com/office/officeart/2008/layout/PictureAccentList"/>
    <dgm:cxn modelId="{8CF133DC-C1D2-479C-832E-BF8A00909846}" type="presParOf" srcId="{926C78EE-9E5F-488C-985C-263D36123F88}" destId="{BDBD965E-94DE-42F1-AA74-F3EE7ADCA211}" srcOrd="0" destOrd="0" presId="urn:microsoft.com/office/officeart/2008/layout/PictureAccentList"/>
    <dgm:cxn modelId="{C395DE92-192E-46FE-9B07-F5D73730726C}" type="presParOf" srcId="{BDBD965E-94DE-42F1-AA74-F3EE7ADCA211}" destId="{01A5DB9A-AFDB-4269-B283-0C55FD04CECB}" srcOrd="0" destOrd="0" presId="urn:microsoft.com/office/officeart/2008/layout/PictureAccentList"/>
    <dgm:cxn modelId="{25A88BFD-8D1D-44E7-AE40-5C261549E715}" type="presParOf" srcId="{01A5DB9A-AFDB-4269-B283-0C55FD04CECB}" destId="{677F60C0-341F-4A3E-8BBD-D2F40474C2B9}" srcOrd="0" destOrd="0" presId="urn:microsoft.com/office/officeart/2008/layout/PictureAccentList"/>
    <dgm:cxn modelId="{77AFFBA2-B15C-46D8-8204-143F75D9D4ED}" type="presParOf" srcId="{BDBD965E-94DE-42F1-AA74-F3EE7ADCA211}" destId="{9D29775E-81BA-4A27-B4AA-4503262E805F}" srcOrd="1" destOrd="0" presId="urn:microsoft.com/office/officeart/2008/layout/PictureAccentList"/>
    <dgm:cxn modelId="{A49AD748-5FEC-4C0C-87D9-3DC5A4788F55}" type="presParOf" srcId="{9D29775E-81BA-4A27-B4AA-4503262E805F}" destId="{AE8B64BE-51E5-4364-8864-6DC02F1BC66E}" srcOrd="0" destOrd="0" presId="urn:microsoft.com/office/officeart/2008/layout/PictureAccentList"/>
    <dgm:cxn modelId="{FE232A68-E53D-4042-80AB-721FB22524A3}" type="presParOf" srcId="{AE8B64BE-51E5-4364-8864-6DC02F1BC66E}" destId="{1DAFA4F4-A039-40D4-BC15-5ABC71883EFC}" srcOrd="0" destOrd="0" presId="urn:microsoft.com/office/officeart/2008/layout/PictureAccentList"/>
    <dgm:cxn modelId="{C5985B1B-94BF-479D-96E7-77C4D024F2EE}" type="presParOf" srcId="{AE8B64BE-51E5-4364-8864-6DC02F1BC66E}" destId="{D0976CE1-F7CE-42CA-AD09-0D115F7556BA}" srcOrd="1" destOrd="0" presId="urn:microsoft.com/office/officeart/2008/layout/PictureAccentList"/>
    <dgm:cxn modelId="{FFACF4B7-B1B2-433C-8088-D554329C957E}" type="presParOf" srcId="{9D29775E-81BA-4A27-B4AA-4503262E805F}" destId="{B80808DA-E48F-48B8-9ABA-8609C3208689}" srcOrd="1" destOrd="0" presId="urn:microsoft.com/office/officeart/2008/layout/PictureAccentList"/>
    <dgm:cxn modelId="{43F0B55E-583C-4DA8-9CC9-0800A4D7D303}" type="presParOf" srcId="{B80808DA-E48F-48B8-9ABA-8609C3208689}" destId="{8E8FF6E8-A731-47B5-92D6-4B4A7D3D784F}" srcOrd="0" destOrd="0" presId="urn:microsoft.com/office/officeart/2008/layout/PictureAccentList"/>
    <dgm:cxn modelId="{F1C83698-43EB-4FCC-B34E-BC89FF701B09}" type="presParOf" srcId="{B80808DA-E48F-48B8-9ABA-8609C3208689}" destId="{BA9D7B6E-D7D6-4E2E-8141-DA341EEFC3F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F60C0-341F-4A3E-8BBD-D2F40474C2B9}">
      <dsp:nvSpPr>
        <dsp:cNvPr id="0" name=""/>
        <dsp:cNvSpPr/>
      </dsp:nvSpPr>
      <dsp:spPr>
        <a:xfrm>
          <a:off x="0" y="457205"/>
          <a:ext cx="7772399" cy="1028699"/>
        </a:xfrm>
        <a:prstGeom prst="roundRect">
          <a:avLst>
            <a:gd name="adj" fmla="val 10000"/>
          </a:avLst>
        </a:prstGeom>
        <a:solidFill>
          <a:schemeClr val="accent2">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n-US" sz="4000" kern="1200" dirty="0" smtClean="0"/>
            <a:t>Meaningful…</a:t>
          </a:r>
          <a:endParaRPr lang="en-US" sz="4000" kern="1200" dirty="0"/>
        </a:p>
      </dsp:txBody>
      <dsp:txXfrm>
        <a:off x="30130" y="487335"/>
        <a:ext cx="7712139" cy="968439"/>
      </dsp:txXfrm>
    </dsp:sp>
    <dsp:sp modelId="{1DAFA4F4-A039-40D4-BC15-5ABC71883EFC}">
      <dsp:nvSpPr>
        <dsp:cNvPr id="0" name=""/>
        <dsp:cNvSpPr/>
      </dsp:nvSpPr>
      <dsp:spPr>
        <a:xfrm>
          <a:off x="0" y="1573911"/>
          <a:ext cx="1028699" cy="1028699"/>
        </a:xfrm>
        <a:prstGeom prst="roundRect">
          <a:avLst>
            <a:gd name="adj" fmla="val 16670"/>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0976CE1-F7CE-42CA-AD09-0D115F7556BA}">
      <dsp:nvSpPr>
        <dsp:cNvPr id="0" name=""/>
        <dsp:cNvSpPr/>
      </dsp:nvSpPr>
      <dsp:spPr>
        <a:xfrm>
          <a:off x="1090422" y="1573911"/>
          <a:ext cx="6681977" cy="1028699"/>
        </a:xfrm>
        <a:prstGeom prst="roundRect">
          <a:avLst>
            <a:gd name="adj" fmla="val 16670"/>
          </a:avLst>
        </a:prstGeom>
        <a:solidFill>
          <a:schemeClr val="accent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1333500">
            <a:lnSpc>
              <a:spcPct val="90000"/>
            </a:lnSpc>
            <a:spcBef>
              <a:spcPct val="0"/>
            </a:spcBef>
            <a:spcAft>
              <a:spcPct val="35000"/>
            </a:spcAft>
          </a:pPr>
          <a:r>
            <a:rPr lang="en-US" sz="3000" kern="1200" dirty="0" smtClean="0">
              <a:solidFill>
                <a:schemeClr val="tx1"/>
              </a:solidFill>
            </a:rPr>
            <a:t>Measures</a:t>
          </a:r>
          <a:endParaRPr lang="en-US" sz="3000" kern="1200" dirty="0">
            <a:solidFill>
              <a:schemeClr val="tx1"/>
            </a:solidFill>
          </a:endParaRPr>
        </a:p>
      </dsp:txBody>
      <dsp:txXfrm>
        <a:off x="1140648" y="1624137"/>
        <a:ext cx="6581525" cy="928247"/>
      </dsp:txXfrm>
    </dsp:sp>
    <dsp:sp modelId="{8E8FF6E8-A731-47B5-92D6-4B4A7D3D784F}">
      <dsp:nvSpPr>
        <dsp:cNvPr id="0" name=""/>
        <dsp:cNvSpPr/>
      </dsp:nvSpPr>
      <dsp:spPr>
        <a:xfrm>
          <a:off x="0" y="2726055"/>
          <a:ext cx="1028699" cy="1028699"/>
        </a:xfrm>
        <a:prstGeom prst="roundRect">
          <a:avLst>
            <a:gd name="adj" fmla="val 16670"/>
          </a:avLst>
        </a:prstGeom>
        <a:solidFill>
          <a:schemeClr val="accent2">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A9D7B6E-D7D6-4E2E-8141-DA341EEFC3F5}">
      <dsp:nvSpPr>
        <dsp:cNvPr id="0" name=""/>
        <dsp:cNvSpPr/>
      </dsp:nvSpPr>
      <dsp:spPr>
        <a:xfrm>
          <a:off x="1090422" y="2726055"/>
          <a:ext cx="6681977" cy="1028699"/>
        </a:xfrm>
        <a:prstGeom prst="roundRect">
          <a:avLst>
            <a:gd name="adj" fmla="val 16670"/>
          </a:avLst>
        </a:prstGeom>
        <a:solidFill>
          <a:schemeClr val="accent2">
            <a:lumMod val="20000"/>
            <a:lumOff val="80000"/>
            <a:alpha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Supports for Using Data to Improve</a:t>
          </a:r>
          <a:endParaRPr lang="en-US" sz="3000" kern="1200" dirty="0">
            <a:solidFill>
              <a:schemeClr val="tx1"/>
            </a:solidFill>
          </a:endParaRPr>
        </a:p>
      </dsp:txBody>
      <dsp:txXfrm>
        <a:off x="1140648" y="2776281"/>
        <a:ext cx="6581525" cy="92824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charset="-128"/>
                <a:cs typeface="+mn-cs"/>
              </a:defRPr>
            </a:lvl1pPr>
          </a:lstStyle>
          <a:p>
            <a:pPr>
              <a:defRPr/>
            </a:pPr>
            <a:fld id="{873270EB-29E3-46B4-AAA3-3B2B5EA706D1}" type="datetime1">
              <a:rPr lang="en-US"/>
              <a:pPr>
                <a:defRPr/>
              </a:pPr>
              <a:t>3/6/2014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Arial" charset="0"/>
                <a:ea typeface="ヒラギノ角ゴ Pro W3" charset="-128"/>
                <a:cs typeface="+mn-cs"/>
              </a:defRPr>
            </a:lvl1pPr>
          </a:lstStyle>
          <a:p>
            <a:pPr>
              <a:defRPr/>
            </a:pPr>
            <a:fld id="{75D21644-7D39-4AEF-B691-E6DDDB4FD416}" type="slidenum">
              <a:rPr lang="en-US"/>
              <a:pPr>
                <a:defRPr/>
              </a:pPr>
              <a:t>‹#›</a:t>
            </a:fld>
            <a:endParaRPr lang="en-US"/>
          </a:p>
        </p:txBody>
      </p:sp>
    </p:spTree>
    <p:extLst>
      <p:ext uri="{BB962C8B-B14F-4D97-AF65-F5344CB8AC3E}">
        <p14:creationId xmlns:p14="http://schemas.microsoft.com/office/powerpoint/2010/main" val="1056140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charset="-128"/>
                <a:cs typeface="+mn-cs"/>
              </a:defRPr>
            </a:lvl1pPr>
          </a:lstStyle>
          <a:p>
            <a:pPr>
              <a:defRPr/>
            </a:pPr>
            <a:endParaRPr lang="en-US"/>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charset="-128"/>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Arial" charset="0"/>
                <a:ea typeface="ヒラギノ角ゴ Pro W3" charset="-128"/>
                <a:cs typeface="+mn-cs"/>
              </a:defRPr>
            </a:lvl1pPr>
          </a:lstStyle>
          <a:p>
            <a:pPr>
              <a:defRPr/>
            </a:pPr>
            <a:fld id="{54EE2785-0482-42F6-ADFE-4B28E542F366}" type="slidenum">
              <a:rPr lang="en-US"/>
              <a:pPr>
                <a:defRPr/>
              </a:pPr>
              <a:t>‹#›</a:t>
            </a:fld>
            <a:endParaRPr lang="en-US"/>
          </a:p>
        </p:txBody>
      </p:sp>
    </p:spTree>
    <p:extLst>
      <p:ext uri="{BB962C8B-B14F-4D97-AF65-F5344CB8AC3E}">
        <p14:creationId xmlns:p14="http://schemas.microsoft.com/office/powerpoint/2010/main" val="2949479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smtClean="0">
                <a:latin typeface="Arial" pitchFamily="34" charset="0"/>
                <a:ea typeface="ヒラギノ角ゴ Pro W3"/>
                <a:cs typeface="ヒラギノ角ゴ Pro W3"/>
              </a:rPr>
              <a:t>REDO</a:t>
            </a:r>
          </a:p>
          <a:p>
            <a:r>
              <a:rPr lang="en-US" dirty="0" smtClean="0">
                <a:latin typeface="Arial" pitchFamily="34" charset="0"/>
                <a:ea typeface="ヒラギノ角ゴ Pro W3"/>
                <a:cs typeface="ヒラギノ角ゴ Pro W3"/>
              </a:rPr>
              <a:t>Thank you Max. I am</a:t>
            </a:r>
            <a:r>
              <a:rPr lang="en-US" baseline="0" dirty="0" smtClean="0">
                <a:latin typeface="Arial" pitchFamily="34" charset="0"/>
                <a:ea typeface="ヒラギノ角ゴ Pro W3"/>
                <a:cs typeface="ヒラギノ角ゴ Pro W3"/>
              </a:rPr>
              <a:t> pleased to be here. I have had the great </a:t>
            </a:r>
            <a:r>
              <a:rPr lang="en-US" baseline="0" dirty="0" err="1" smtClean="0">
                <a:latin typeface="Arial" pitchFamily="34" charset="0"/>
                <a:ea typeface="ヒラギノ角ゴ Pro W3"/>
                <a:cs typeface="ヒラギノ角ゴ Pro W3"/>
              </a:rPr>
              <a:t>pportunity</a:t>
            </a:r>
            <a:r>
              <a:rPr lang="en-US" baseline="0" dirty="0" smtClean="0">
                <a:latin typeface="Arial" pitchFamily="34" charset="0"/>
                <a:ea typeface="ヒラギノ角ゴ Pro W3"/>
                <a:cs typeface="ヒラギノ角ゴ Pro W3"/>
              </a:rPr>
              <a:t> to work with school districts for almost 20 years, as a support partner and researcher. In my various roles I have worked with central office leaders all across the organization who consistently tell me and show me two things: (1) they are deeply committed to doing their part to help schools serve all students well. Most recently, what some of them mean by serving schools is that they want to help principals be successful at leading for better instruction in every classroom.  (2) They don’t always have the information they need to get better at what they do in support of schools. For example, they are hungry for information about what best practices are for central office staff and some regular data to tell them if they are on the right track. But too often that information is in short supply.  Or they have so much information but not the time to sort through what is and </a:t>
            </a:r>
            <a:r>
              <a:rPr lang="en-US" baseline="0" dirty="0" err="1" smtClean="0">
                <a:latin typeface="Arial" pitchFamily="34" charset="0"/>
                <a:ea typeface="ヒラギノ角ゴ Pro W3"/>
                <a:cs typeface="ヒラギノ角ゴ Pro W3"/>
              </a:rPr>
              <a:t>isnt</a:t>
            </a:r>
            <a:r>
              <a:rPr lang="en-US" baseline="0" dirty="0" smtClean="0">
                <a:latin typeface="Arial" pitchFamily="34" charset="0"/>
                <a:ea typeface="ヒラギノ角ゴ Pro W3"/>
                <a:cs typeface="ヒラギノ角ゴ Pro W3"/>
              </a:rPr>
              <a:t> useful. As one CO leader told us, </a:t>
            </a:r>
            <a:r>
              <a:rPr lang="en-US" dirty="0" smtClean="0">
                <a:latin typeface="Arial" pitchFamily="34" charset="0"/>
                <a:ea typeface="ヒラギノ角ゴ Pro W3"/>
                <a:cs typeface="ヒラギノ角ゴ Pro W3"/>
              </a:rPr>
              <a:t>“There’s just so much information and a real data collection opportunity. And I just </a:t>
            </a:r>
            <a:r>
              <a:rPr lang="en-US" dirty="0" err="1" smtClean="0">
                <a:latin typeface="Arial" pitchFamily="34" charset="0"/>
                <a:ea typeface="ヒラギノ角ゴ Pro W3"/>
                <a:cs typeface="ヒラギノ角ゴ Pro W3"/>
              </a:rPr>
              <a:t>havent</a:t>
            </a:r>
            <a:r>
              <a:rPr lang="en-US" dirty="0" smtClean="0">
                <a:latin typeface="Arial" pitchFamily="34" charset="0"/>
                <a:ea typeface="ヒラギノ角ゴ Pro W3"/>
                <a:cs typeface="ヒラギノ角ゴ Pro W3"/>
              </a:rPr>
              <a:t> had the capacity” to be able to incorporate those data into decisions. But they were,</a:t>
            </a:r>
            <a:r>
              <a:rPr lang="en-US" baseline="0" dirty="0" smtClean="0">
                <a:latin typeface="Arial" pitchFamily="34" charset="0"/>
                <a:ea typeface="ヒラギノ角ゴ Pro W3"/>
                <a:cs typeface="ヒラギノ角ゴ Pro W3"/>
              </a:rPr>
              <a:t> in their words, “always working”  to find the right information and the right amount of time to use it.</a:t>
            </a:r>
          </a:p>
          <a:p>
            <a:endParaRPr lang="en-US" baseline="0" dirty="0" smtClean="0">
              <a:latin typeface="Arial" pitchFamily="34" charset="0"/>
              <a:ea typeface="ヒラギノ角ゴ Pro W3"/>
              <a:cs typeface="ヒラギノ角ゴ Pro W3"/>
            </a:endParaRPr>
          </a:p>
          <a:p>
            <a:r>
              <a:rPr lang="en-US" baseline="0" dirty="0" smtClean="0">
                <a:latin typeface="Arial" pitchFamily="34" charset="0"/>
                <a:ea typeface="ヒラギノ角ゴ Pro W3"/>
                <a:cs typeface="ヒラギノ角ゴ Pro W3"/>
              </a:rPr>
              <a:t>This webinar is about those two interrelated issues: What we know about how central offices help principals grow as instructional leaders and what data and really, well developed performance management systems, have to do with helping central offices actually get better at principal support.  </a:t>
            </a:r>
          </a:p>
        </p:txBody>
      </p:sp>
      <p:sp>
        <p:nvSpPr>
          <p:cNvPr id="45060" name="Slide Number Placeholder 3"/>
          <p:cNvSpPr>
            <a:spLocks noGrp="1"/>
          </p:cNvSpPr>
          <p:nvPr>
            <p:ph type="sldNum" sz="quarter" idx="5"/>
          </p:nvPr>
        </p:nvSpPr>
        <p:spPr>
          <a:noFill/>
        </p:spPr>
        <p:txBody>
          <a:bodyPr/>
          <a:lstStyle/>
          <a:p>
            <a:fld id="{3B2EA3A4-1E4F-418E-B22B-AEB31B988277}" type="slidenum">
              <a:rPr lang="en-US" smtClean="0">
                <a:latin typeface="Arial" pitchFamily="34" charset="0"/>
                <a:ea typeface="ヒラギノ角ゴ Pro W3"/>
                <a:cs typeface="ヒラギノ角ゴ Pro W3"/>
              </a:rPr>
              <a:pPr/>
              <a:t>1</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a:t>
            </a:r>
            <a:r>
              <a:rPr lang="en-US" baseline="0" dirty="0" smtClean="0"/>
              <a:t> and I also changed slide text and transitions</a:t>
            </a:r>
          </a:p>
          <a:p>
            <a:endParaRPr lang="en-US" dirty="0" smtClean="0"/>
          </a:p>
          <a:p>
            <a:r>
              <a:rPr lang="en-US" dirty="0" smtClean="0"/>
              <a:t>True</a:t>
            </a:r>
            <a:r>
              <a:rPr lang="en-US" baseline="0" dirty="0" smtClean="0"/>
              <a:t> PM was important to these relationships. Remember, true PM involves having clear role definitions/standards of working that they could tie to improving T and L. Also the right data for measuring progress. </a:t>
            </a:r>
            <a:endParaRPr lang="en-US" dirty="0" smtClean="0"/>
          </a:p>
          <a:p>
            <a:endParaRPr lang="en-US" dirty="0" smtClean="0"/>
          </a:p>
          <a:p>
            <a:pPr marL="228600" indent="-228600">
              <a:buAutoNum type="arabicPeriod"/>
            </a:pPr>
            <a:r>
              <a:rPr lang="en-US" dirty="0" smtClean="0"/>
              <a:t>A clear definition of the </a:t>
            </a:r>
            <a:r>
              <a:rPr lang="en-US" dirty="0" err="1" smtClean="0"/>
              <a:t>principalship</a:t>
            </a:r>
            <a:r>
              <a:rPr lang="en-US" dirty="0" smtClean="0"/>
              <a:t> as instructional</a:t>
            </a:r>
            <a:r>
              <a:rPr lang="en-US" baseline="0" dirty="0" smtClean="0"/>
              <a:t> leadership was an essential support for helping ILDs be successful. Makes intuitive sense– how can you help someone get better at their work if you don’t have a clear sense of what better is. We were able to back that good sense up with evidence. ILDs we associated with positive results related t principals growth worked from at least their own clear conception of </a:t>
            </a:r>
            <a:r>
              <a:rPr lang="en-US" baseline="0" dirty="0" err="1" smtClean="0"/>
              <a:t>wat</a:t>
            </a:r>
            <a:r>
              <a:rPr lang="en-US" baseline="0" dirty="0" smtClean="0"/>
              <a:t> it meant for their principals to operate as ILDs and they made that definition explicit in their work with </a:t>
            </a:r>
            <a:r>
              <a:rPr lang="en-US" baseline="0" dirty="0" err="1" smtClean="0"/>
              <a:t>pricipals</a:t>
            </a:r>
            <a:r>
              <a:rPr lang="en-US" baseline="0" dirty="0" smtClean="0"/>
              <a:t>. Those that we </a:t>
            </a:r>
            <a:r>
              <a:rPr lang="en-US" baseline="0" dirty="0" err="1" smtClean="0"/>
              <a:t>assocaited</a:t>
            </a:r>
            <a:r>
              <a:rPr lang="en-US" baseline="0" dirty="0" smtClean="0"/>
              <a:t> with negligible or negative results generally did not use a clear and consistent definition of PIL to anchor their work. </a:t>
            </a:r>
          </a:p>
          <a:p>
            <a:pPr marL="228600" indent="-228600">
              <a:buAutoNum type="arabicPeriod"/>
            </a:pPr>
            <a:endParaRPr lang="en-US" baseline="0" dirty="0" smtClean="0"/>
          </a:p>
          <a:p>
            <a:pPr marL="0" indent="0">
              <a:buNone/>
            </a:pPr>
            <a:r>
              <a:rPr lang="en-US" baseline="0" dirty="0" smtClean="0"/>
              <a:t>They also looked a multiple sources of evidence to inform their thinking about principals’ capacity and growth.  For sure they were looking at test scores. But they were also routinely observing and documenting how principals went about their work and observing and documenting the quality of teaching in their principals schools </a:t>
            </a:r>
            <a:r>
              <a:rPr lang="en-US" baseline="0" dirty="0" smtClean="0"/>
              <a:t>as other </a:t>
            </a:r>
            <a:r>
              <a:rPr lang="en-US" baseline="0" dirty="0" smtClean="0"/>
              <a:t>proximate indicators of principal performance. </a:t>
            </a:r>
          </a:p>
          <a:p>
            <a:pPr marL="0" indent="0">
              <a:buNone/>
            </a:pPr>
            <a:endParaRPr lang="en-US" baseline="0" dirty="0" smtClean="0"/>
          </a:p>
          <a:p>
            <a:pPr marL="0" indent="0">
              <a:buNone/>
            </a:pPr>
            <a:r>
              <a:rPr lang="en-US" baseline="0" dirty="0" smtClean="0"/>
              <a:t>For example, several ILDs in one district regularly gathered and used evidence about their principals development as instructional leaders. This evidence included school scores on standardized tests but also their own observations for example of how principals prioritized their time on teaching and learning and their principals ability to observe and analyze teachers during classroom observations. One ILD showed us a sort of data dashboard they created for themselves in </a:t>
            </a:r>
            <a:r>
              <a:rPr lang="en-US" baseline="0" dirty="0" err="1" smtClean="0"/>
              <a:t>excell</a:t>
            </a:r>
            <a:r>
              <a:rPr lang="en-US" baseline="0" dirty="0" smtClean="0"/>
              <a:t> to track their observations of their principals practice. Along the left were elements of their </a:t>
            </a:r>
            <a:r>
              <a:rPr lang="en-US" baseline="0" dirty="0" err="1" smtClean="0"/>
              <a:t>defintiion</a:t>
            </a:r>
            <a:r>
              <a:rPr lang="en-US" baseline="0" dirty="0" smtClean="0"/>
              <a:t> of </a:t>
            </a:r>
            <a:r>
              <a:rPr lang="en-US" baseline="0" dirty="0" err="1" smtClean="0"/>
              <a:t>instrucitonal</a:t>
            </a:r>
            <a:r>
              <a:rPr lang="en-US" baseline="0" dirty="0" smtClean="0"/>
              <a:t> leadership that they were tracking over time. Populated it with various observational data about their </a:t>
            </a:r>
            <a:r>
              <a:rPr lang="en-US" baseline="0" dirty="0" err="1" smtClean="0"/>
              <a:t>prncipals</a:t>
            </a:r>
            <a:r>
              <a:rPr lang="en-US" baseline="0" dirty="0" smtClean="0"/>
              <a:t> engagement in such IL activities as working well with data to assess teaching quality.</a:t>
            </a:r>
          </a:p>
          <a:p>
            <a:pPr marL="0" indent="0">
              <a:buNone/>
            </a:pPr>
            <a:endParaRPr lang="en-US" baseline="0" dirty="0" smtClean="0"/>
          </a:p>
          <a:p>
            <a:pPr marL="0" indent="0">
              <a:buNone/>
            </a:pPr>
            <a:r>
              <a:rPr lang="en-US" baseline="0" dirty="0" smtClean="0"/>
              <a:t>As one superintendent recently reflected to me about the importance of such evidence of practice, Many in my community look at the high test scores in this region of our district and assume there’s no problem because test scores are high. But I go into those classrooms and the students </a:t>
            </a:r>
            <a:r>
              <a:rPr lang="en-US" baseline="0" dirty="0" err="1" smtClean="0"/>
              <a:t>arent</a:t>
            </a:r>
            <a:r>
              <a:rPr lang="en-US" baseline="0" dirty="0" smtClean="0"/>
              <a:t> truly learning, problem solving, the rigor </a:t>
            </a:r>
            <a:r>
              <a:rPr lang="en-US" baseline="0" dirty="0" err="1" smtClean="0"/>
              <a:t>isnt</a:t>
            </a:r>
            <a:r>
              <a:rPr lang="en-US" baseline="0" dirty="0" smtClean="0"/>
              <a:t> there. That’s because the teachers </a:t>
            </a:r>
            <a:r>
              <a:rPr lang="en-US" baseline="0" dirty="0" err="1" smtClean="0"/>
              <a:t>arent</a:t>
            </a:r>
            <a:r>
              <a:rPr lang="en-US" baseline="0" dirty="0" smtClean="0"/>
              <a:t> teaching powerfully and principals </a:t>
            </a:r>
            <a:r>
              <a:rPr lang="en-US" baseline="0" dirty="0" err="1" smtClean="0"/>
              <a:t>arent</a:t>
            </a:r>
            <a:r>
              <a:rPr lang="en-US" baseline="0" dirty="0" smtClean="0"/>
              <a:t> leading in ways that help them. </a:t>
            </a:r>
          </a:p>
          <a:p>
            <a:endParaRPr lang="en-US" baseline="0" dirty="0" smtClean="0"/>
          </a:p>
          <a:p>
            <a:endParaRPr lang="en-US" baseline="0" dirty="0" smtClean="0"/>
          </a:p>
          <a:p>
            <a:r>
              <a:rPr lang="en-US" dirty="0" smtClean="0"/>
              <a:t>2. ILDs</a:t>
            </a:r>
            <a:r>
              <a:rPr lang="en-US" baseline="0" dirty="0" smtClean="0"/>
              <a:t>, especially those who we associated with positive results, worked from at least their own clear conception of *their* role as a teacher of principals and consulted multiple data sources to understand the extent to which they were successful. For example, in one district across interviews we picked up significant conflict among ILDs and between ILDs and their supervisors about the role of the ILDs in supporting principals. Several ILDs broke through this conflict by develop their own definition of success, often measured in terms of the quality of the learning experience they created for principals. They </a:t>
            </a:r>
            <a:r>
              <a:rPr lang="en-US" baseline="0" dirty="0" err="1" smtClean="0"/>
              <a:t>cosluted</a:t>
            </a:r>
            <a:r>
              <a:rPr lang="en-US" baseline="0" dirty="0" smtClean="0"/>
              <a:t> </a:t>
            </a:r>
            <a:r>
              <a:rPr lang="en-US" baseline="0" dirty="0" err="1" smtClean="0"/>
              <a:t>mutlipe</a:t>
            </a:r>
            <a:r>
              <a:rPr lang="en-US" baseline="0" dirty="0" smtClean="0"/>
              <a:t> data sources to inform their thinking including: principal feedback, their own observations of principals progress, their reflections on the quality of their own work, and consultations with their colleagues. The clear role definition and regular </a:t>
            </a:r>
            <a:r>
              <a:rPr lang="en-US" baseline="0" dirty="0" err="1" smtClean="0"/>
              <a:t>cosultation</a:t>
            </a:r>
            <a:r>
              <a:rPr lang="en-US" baseline="0" dirty="0" smtClean="0"/>
              <a:t> with data provided an important anchor for their work, helping to keep them focused on the right work and continuously improving their practice. By contrast other ILDs who didn’t work in this PM way </a:t>
            </a:r>
            <a:r>
              <a:rPr lang="en-US" baseline="0" dirty="0" err="1" smtClean="0"/>
              <a:t>tened</a:t>
            </a:r>
            <a:r>
              <a:rPr lang="en-US" baseline="0" dirty="0" smtClean="0"/>
              <a:t> to get side tracked with other demands and, as each academic year wore on, to spend less time working with </a:t>
            </a:r>
            <a:r>
              <a:rPr lang="en-US" baseline="0" dirty="0" err="1" smtClean="0"/>
              <a:t>thir</a:t>
            </a:r>
            <a:r>
              <a:rPr lang="en-US" baseline="0" dirty="0" smtClean="0"/>
              <a:t> principals.</a:t>
            </a:r>
          </a:p>
          <a:p>
            <a:endParaRPr lang="en-US" baseline="0" dirty="0" smtClean="0"/>
          </a:p>
          <a:p>
            <a:endParaRPr lang="en-US" baseline="0" dirty="0" smtClean="0"/>
          </a:p>
          <a:p>
            <a:r>
              <a:rPr lang="en-US" baseline="0" dirty="0" smtClean="0"/>
              <a:t>As you can hear from this discussion, key supports </a:t>
            </a:r>
            <a:r>
              <a:rPr lang="en-US" baseline="0" dirty="0" err="1" smtClean="0"/>
              <a:t>fo</a:t>
            </a:r>
            <a:r>
              <a:rPr lang="en-US" baseline="0" dirty="0" smtClean="0"/>
              <a:t> </a:t>
            </a:r>
            <a:r>
              <a:rPr lang="en-US" baseline="0" dirty="0" err="1" smtClean="0"/>
              <a:t>rworking</a:t>
            </a:r>
            <a:r>
              <a:rPr lang="en-US" baseline="0" dirty="0" smtClean="0"/>
              <a:t> in these ways included:</a:t>
            </a:r>
          </a:p>
          <a:p>
            <a:r>
              <a:rPr lang="en-US" baseline="0" dirty="0" smtClean="0"/>
              <a:t>-Role </a:t>
            </a:r>
            <a:r>
              <a:rPr lang="en-US" baseline="0" dirty="0" err="1" smtClean="0"/>
              <a:t>defintions</a:t>
            </a:r>
            <a:r>
              <a:rPr lang="en-US" baseline="0" dirty="0" smtClean="0"/>
              <a:t>, not just test scores but data about </a:t>
            </a:r>
            <a:r>
              <a:rPr lang="en-US" baseline="0" dirty="0" err="1" smtClean="0"/>
              <a:t>adul</a:t>
            </a:r>
            <a:r>
              <a:rPr lang="en-US" baseline="0" dirty="0" smtClean="0"/>
              <a:t> </a:t>
            </a:r>
            <a:r>
              <a:rPr lang="en-US" baseline="0" dirty="0" err="1" smtClean="0"/>
              <a:t>tpractice</a:t>
            </a:r>
            <a:r>
              <a:rPr lang="en-US" baseline="0" dirty="0" smtClean="0"/>
              <a:t>, and systems for tracking and </a:t>
            </a:r>
            <a:r>
              <a:rPr lang="en-US" baseline="0" dirty="0" err="1" smtClean="0"/>
              <a:t>analysing</a:t>
            </a:r>
            <a:r>
              <a:rPr lang="en-US" baseline="0" dirty="0" smtClean="0"/>
              <a:t> data over time.</a:t>
            </a:r>
          </a:p>
          <a:p>
            <a:r>
              <a:rPr lang="en-US" baseline="0" dirty="0" smtClean="0"/>
              <a:t>-Professional development that helped ILDs track and analyze data and figure out what to do was also helpful. We call tis case-based coaching because the sessions </a:t>
            </a:r>
            <a:r>
              <a:rPr lang="en-US" baseline="0" dirty="0" err="1" smtClean="0"/>
              <a:t>tha</a:t>
            </a:r>
            <a:r>
              <a:rPr lang="en-US" baseline="0" dirty="0" smtClean="0"/>
              <a:t> teemed mots helpful started with concrete examples of work ILDs were doing with school principals, the presentation of various evidence about the cases, much like coaches of sports teams review game footage to </a:t>
            </a:r>
            <a:r>
              <a:rPr lang="en-US" baseline="0" dirty="0" err="1" smtClean="0"/>
              <a:t>anlayze</a:t>
            </a:r>
            <a:r>
              <a:rPr lang="en-US" baseline="0" dirty="0" smtClean="0"/>
              <a:t> what has been happening and what they might do differently</a:t>
            </a:r>
          </a:p>
          <a:p>
            <a:endParaRPr lang="en-US" baseline="0" dirty="0" smtClean="0"/>
          </a:p>
          <a:p>
            <a:r>
              <a:rPr lang="en-US" baseline="0" dirty="0" smtClean="0"/>
              <a:t>Mattered if the </a:t>
            </a:r>
            <a:r>
              <a:rPr lang="en-US" baseline="0" dirty="0" err="1" smtClean="0"/>
              <a:t>faclitator</a:t>
            </a:r>
            <a:r>
              <a:rPr lang="en-US" baseline="0" dirty="0" smtClean="0"/>
              <a:t> was internal or external. Much more engagement and impact in the PD run by capable district leaders </a:t>
            </a:r>
            <a:r>
              <a:rPr lang="en-US" baseline="0" dirty="0" err="1" smtClean="0"/>
              <a:t>rathe</a:t>
            </a:r>
            <a:r>
              <a:rPr lang="en-US" baseline="0" dirty="0" smtClean="0"/>
              <a:t> </a:t>
            </a:r>
            <a:r>
              <a:rPr lang="en-US" baseline="0" dirty="0" err="1" smtClean="0"/>
              <a:t>rthan</a:t>
            </a:r>
            <a:r>
              <a:rPr lang="en-US" baseline="0" dirty="0" smtClean="0"/>
              <a:t> contracting out. </a:t>
            </a:r>
          </a:p>
          <a:p>
            <a:endParaRPr lang="en-US" baseline="0" dirty="0" smtClean="0"/>
          </a:p>
          <a:p>
            <a:r>
              <a:rPr lang="en-US" baseline="0" dirty="0" smtClean="0"/>
              <a:t>recent school performance </a:t>
            </a:r>
            <a:r>
              <a:rPr lang="en-US" baseline="0" dirty="0" err="1" smtClean="0"/>
              <a:t>assesments</a:t>
            </a:r>
            <a:r>
              <a:rPr lang="en-US" baseline="0" dirty="0" smtClean="0"/>
              <a:t> and a principal satisfaction survey by asking ILDs to bring other evidence of the quality of their work with principals to inform the conversation. ILDs explained they found the sessions important. All the ILDs in this district referred to this and other support form their </a:t>
            </a:r>
            <a:r>
              <a:rPr lang="en-US" baseline="0" dirty="0" err="1" smtClean="0"/>
              <a:t>spervisor</a:t>
            </a:r>
            <a:r>
              <a:rPr lang="en-US" baseline="0" dirty="0" smtClean="0"/>
              <a:t> as vital to their success. .. By contrast, another district turned all their PD over to an outside organization. Ran similar activities. But unlike the supervisor in the other district who had access to various information and made it available during </a:t>
            </a:r>
            <a:r>
              <a:rPr lang="en-US" baseline="0" dirty="0" err="1" smtClean="0"/>
              <a:t>th</a:t>
            </a:r>
            <a:r>
              <a:rPr lang="en-US" baseline="0" dirty="0" smtClean="0"/>
              <a:t> </a:t>
            </a:r>
            <a:r>
              <a:rPr lang="en-US" baseline="0" dirty="0" err="1" smtClean="0"/>
              <a:t>esessions</a:t>
            </a:r>
            <a:r>
              <a:rPr lang="en-US" baseline="0" dirty="0" smtClean="0"/>
              <a:t>, outside consultant had to rely on the </a:t>
            </a:r>
            <a:r>
              <a:rPr lang="en-US" baseline="0" dirty="0" err="1" smtClean="0"/>
              <a:t>IlD</a:t>
            </a:r>
            <a:r>
              <a:rPr lang="en-US" baseline="0" dirty="0" smtClean="0"/>
              <a:t> to bring the information, and they didn’t always. Some just didn’t seem engaged. Also didn’t build internal capacity.</a:t>
            </a:r>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pPr>
                <a:defRPr/>
              </a:pPr>
              <a:t>10</a:t>
            </a:fld>
            <a:endParaRPr lang="en-US"/>
          </a:p>
        </p:txBody>
      </p:sp>
    </p:spTree>
    <p:extLst>
      <p:ext uri="{BB962C8B-B14F-4D97-AF65-F5344CB8AC3E}">
        <p14:creationId xmlns:p14="http://schemas.microsoft.com/office/powerpoint/2010/main" val="43473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 need to get this</a:t>
            </a:r>
            <a:r>
              <a:rPr lang="en-US" baseline="0" dirty="0" smtClean="0"/>
              <a:t> back in. </a:t>
            </a:r>
          </a:p>
          <a:p>
            <a:endParaRPr lang="en-US" dirty="0" smtClean="0"/>
          </a:p>
          <a:p>
            <a:r>
              <a:rPr lang="en-US" dirty="0" smtClean="0"/>
              <a:t>Redesign</a:t>
            </a:r>
            <a:r>
              <a:rPr lang="en-US" baseline="0" dirty="0" smtClean="0"/>
              <a:t> and alignment of rest of the central office was essential.</a:t>
            </a:r>
          </a:p>
          <a:p>
            <a:r>
              <a:rPr lang="en-US" baseline="0" dirty="0" smtClean="0"/>
              <a:t>Consider what it would be like to be a principal supervisor trying to help principals become better ILs when HR hiring and evaluation standards are not on the same page. When the instructional services unit … When budget and buildings and grounds …</a:t>
            </a:r>
          </a:p>
          <a:p>
            <a:endParaRPr lang="en-US" baseline="0" dirty="0" smtClean="0"/>
          </a:p>
          <a:p>
            <a:r>
              <a:rPr lang="en-US" baseline="0" dirty="0" smtClean="0"/>
              <a:t>Pursing alignment in a particular way…. </a:t>
            </a:r>
          </a:p>
          <a:p>
            <a:endParaRPr lang="en-US" baseline="0" dirty="0" smtClean="0"/>
          </a:p>
          <a:p>
            <a:endParaRPr lang="en-US" baseline="0" dirty="0" smtClean="0"/>
          </a:p>
          <a:p>
            <a:r>
              <a:rPr lang="en-US" baseline="0" dirty="0" smtClean="0"/>
              <a:t>For example…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latin typeface="Arial" pitchFamily="34" charset="0"/>
                <a:ea typeface="ヒラギノ角ゴ Pro W3"/>
                <a:cs typeface="ヒラギノ角ゴ Pro W3"/>
              </a:rPr>
              <a:t>REDO</a:t>
            </a:r>
          </a:p>
          <a:p>
            <a:endParaRPr lang="en-US" dirty="0" smtClean="0">
              <a:latin typeface="Arial" pitchFamily="34" charset="0"/>
              <a:ea typeface="ヒラギノ角ゴ Pro W3"/>
              <a:cs typeface="ヒラギノ角ゴ Pro W3"/>
            </a:endParaRPr>
          </a:p>
          <a:p>
            <a:r>
              <a:rPr lang="en-US" baseline="0" dirty="0" smtClean="0">
                <a:latin typeface="Arial" pitchFamily="34" charset="0"/>
                <a:ea typeface="ヒラギノ角ゴ Pro W3"/>
                <a:cs typeface="ヒラギノ角ゴ Pro W3"/>
              </a:rPr>
              <a:t>During </a:t>
            </a:r>
            <a:r>
              <a:rPr lang="en-US" baseline="0" dirty="0" err="1" smtClean="0">
                <a:latin typeface="Arial" pitchFamily="34" charset="0"/>
                <a:ea typeface="ヒラギノ角ゴ Pro W3"/>
                <a:cs typeface="ヒラギノ角ゴ Pro W3"/>
              </a:rPr>
              <a:t>transormatin</a:t>
            </a:r>
            <a:r>
              <a:rPr lang="en-US" baseline="0" dirty="0" smtClean="0">
                <a:latin typeface="Arial" pitchFamily="34" charset="0"/>
                <a:ea typeface="ヒラギノ角ゴ Pro W3"/>
                <a:cs typeface="ヒラギノ角ゴ Pro W3"/>
              </a:rPr>
              <a:t> process, they were challenging themselves to provide only those services they thought would matter to performance</a:t>
            </a:r>
          </a:p>
          <a:p>
            <a:endParaRPr lang="en-US" dirty="0" smtClean="0">
              <a:latin typeface="Arial" pitchFamily="34" charset="0"/>
              <a:ea typeface="ヒラギノ角ゴ Pro W3"/>
              <a:cs typeface="ヒラギノ角ゴ Pro W3"/>
            </a:endParaRPr>
          </a:p>
          <a:p>
            <a:r>
              <a:rPr lang="en-US" dirty="0" smtClean="0">
                <a:latin typeface="Arial" pitchFamily="34" charset="0"/>
                <a:ea typeface="ヒラギノ角ゴ Pro W3"/>
                <a:cs typeface="ヒラギノ角ゴ Pro W3"/>
              </a:rPr>
              <a:t>REVIEW</a:t>
            </a:r>
          </a:p>
          <a:p>
            <a:endParaRPr lang="en-US" dirty="0" smtClean="0">
              <a:latin typeface="Arial" pitchFamily="34" charset="0"/>
              <a:ea typeface="ヒラギノ角ゴ Pro W3"/>
              <a:cs typeface="ヒラギノ角ゴ Pro W3"/>
            </a:endParaRPr>
          </a:p>
          <a:p>
            <a:r>
              <a:rPr lang="en-US" dirty="0" smtClean="0">
                <a:latin typeface="Arial" pitchFamily="34" charset="0"/>
                <a:ea typeface="ヒラギノ角ゴ Pro W3"/>
                <a:cs typeface="ヒラギノ角ゴ Pro W3"/>
              </a:rPr>
              <a:t>We saw these ways of working in units all</a:t>
            </a:r>
            <a:r>
              <a:rPr lang="en-US" baseline="0" dirty="0" smtClean="0">
                <a:latin typeface="Arial" pitchFamily="34" charset="0"/>
                <a:ea typeface="ヒラギノ角ゴ Pro W3"/>
                <a:cs typeface="ヒラギノ角ゴ Pro W3"/>
              </a:rPr>
              <a:t> across the central office including buildings and grounds and nutrition services:</a:t>
            </a:r>
          </a:p>
          <a:p>
            <a:r>
              <a:rPr lang="en-US" baseline="0" dirty="0" smtClean="0">
                <a:latin typeface="Arial" pitchFamily="34" charset="0"/>
                <a:ea typeface="ヒラギノ角ゴ Pro W3"/>
                <a:cs typeface="ヒラギノ角ゴ Pro W3"/>
              </a:rPr>
              <a:t>Staff figuring out how to align what they actually do school support, using real data of impact, and continuously assessing their own individual performance </a:t>
            </a:r>
          </a:p>
          <a:p>
            <a:endParaRPr lang="en-US" baseline="0" dirty="0" smtClean="0">
              <a:latin typeface="Arial" pitchFamily="34" charset="0"/>
              <a:ea typeface="ヒラギノ角ゴ Pro W3"/>
              <a:cs typeface="ヒラギノ角ゴ Pro W3"/>
            </a:endParaRPr>
          </a:p>
          <a:p>
            <a:endParaRPr lang="en-US" dirty="0" smtClean="0">
              <a:latin typeface="Arial" pitchFamily="34" charset="0"/>
              <a:ea typeface="ヒラギノ角ゴ Pro W3"/>
              <a:cs typeface="ヒラギノ角ゴ Pro W3"/>
            </a:endParaRPr>
          </a:p>
        </p:txBody>
      </p:sp>
      <p:sp>
        <p:nvSpPr>
          <p:cNvPr id="70660" name="Slide Number Placeholder 3"/>
          <p:cNvSpPr>
            <a:spLocks noGrp="1"/>
          </p:cNvSpPr>
          <p:nvPr>
            <p:ph type="sldNum" sz="quarter" idx="5"/>
          </p:nvPr>
        </p:nvSpPr>
        <p:spPr>
          <a:noFill/>
        </p:spPr>
        <p:txBody>
          <a:bodyPr/>
          <a:lstStyle/>
          <a:p>
            <a:fld id="{F08DC54C-633D-4E8A-8D2F-A1FFA3D88211}" type="slidenum">
              <a:rPr lang="en-US" smtClean="0">
                <a:latin typeface="Arial" pitchFamily="34" charset="0"/>
                <a:ea typeface="ヒラギノ角ゴ Pro W3"/>
                <a:cs typeface="ヒラギノ角ゴ Pro W3"/>
              </a:rPr>
              <a:pPr/>
              <a:t>12</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hope you can hear in the example of IS, true</a:t>
            </a:r>
            <a:r>
              <a:rPr lang="en-US" baseline="0" dirty="0" smtClean="0"/>
              <a:t> PM was essential to these new ways of working</a:t>
            </a:r>
          </a:p>
          <a:p>
            <a:r>
              <a:rPr lang="en-US" baseline="0" dirty="0" smtClean="0"/>
              <a:t>-CO staff took time to define what they thought they needed to do to improve T and L. Really challenged to make a logical connection. Not always easy. E.g. HR signatures. But it’s the wrong work.</a:t>
            </a:r>
          </a:p>
          <a:p>
            <a:endParaRPr lang="en-US" baseline="0" dirty="0" smtClean="0"/>
          </a:p>
          <a:p>
            <a:r>
              <a:rPr lang="en-US" baseline="0" dirty="0" smtClean="0"/>
              <a:t>Also hope you hear its not juts about looking at test scores or asking principals what they needed. I see many districts to base what services they </a:t>
            </a:r>
            <a:r>
              <a:rPr lang="en-US" baseline="0" dirty="0" err="1" smtClean="0"/>
              <a:t>rpovide</a:t>
            </a:r>
            <a:r>
              <a:rPr lang="en-US" baseline="0" dirty="0" smtClean="0"/>
              <a:t> base don what principals say they want. But what </a:t>
            </a:r>
            <a:r>
              <a:rPr lang="en-US" baseline="0" dirty="0" err="1" smtClean="0"/>
              <a:t>princpals</a:t>
            </a:r>
            <a:r>
              <a:rPr lang="en-US" baseline="0" dirty="0" smtClean="0"/>
              <a:t> want </a:t>
            </a:r>
            <a:r>
              <a:rPr lang="en-US" baseline="0" dirty="0" err="1" smtClean="0"/>
              <a:t>isnt</a:t>
            </a:r>
            <a:r>
              <a:rPr lang="en-US" baseline="0" dirty="0" smtClean="0"/>
              <a:t> always what’s going to get them to results. </a:t>
            </a:r>
          </a:p>
          <a:p>
            <a:endParaRPr lang="en-US" baseline="0" dirty="0" smtClean="0"/>
          </a:p>
          <a:p>
            <a:endParaRPr lang="en-US" baseline="0" dirty="0" smtClean="0"/>
          </a:p>
          <a:p>
            <a:r>
              <a:rPr lang="en-US" baseline="0" dirty="0" smtClean="0"/>
              <a:t>-Score card processes </a:t>
            </a:r>
            <a:r>
              <a:rPr lang="en-US" baseline="0" dirty="0" err="1" smtClean="0"/>
              <a:t>bsaed</a:t>
            </a:r>
            <a:r>
              <a:rPr lang="en-US" baseline="0" dirty="0" smtClean="0"/>
              <a:t> on t of a principles. In simple terms, each </a:t>
            </a:r>
            <a:r>
              <a:rPr lang="en-US" baseline="0" dirty="0" err="1" smtClean="0"/>
              <a:t>unti</a:t>
            </a:r>
            <a:r>
              <a:rPr lang="en-US" baseline="0" dirty="0" smtClean="0"/>
              <a:t> an </a:t>
            </a:r>
            <a:r>
              <a:rPr lang="en-US" baseline="0" dirty="0" err="1" smtClean="0"/>
              <a:t>deach</a:t>
            </a:r>
            <a:r>
              <a:rPr lang="en-US" baseline="0" dirty="0" smtClean="0"/>
              <a:t> staff person had what some districts called a score card that spelled out what they thought they needed to be doing day to day to </a:t>
            </a:r>
            <a:r>
              <a:rPr lang="en-US" baseline="0" dirty="0" err="1" smtClean="0"/>
              <a:t>realiez</a:t>
            </a:r>
            <a:r>
              <a:rPr lang="en-US" baseline="0" dirty="0" smtClean="0"/>
              <a:t> results. And what their interim and ultimate targets were going to be to measure their progress and success. </a:t>
            </a:r>
          </a:p>
          <a:p>
            <a:endParaRPr lang="en-US" baseline="0" dirty="0" smtClean="0"/>
          </a:p>
          <a:p>
            <a:r>
              <a:rPr lang="en-US" baseline="0" dirty="0" smtClean="0"/>
              <a:t>-Access to practice data.</a:t>
            </a:r>
          </a:p>
          <a:p>
            <a:endParaRPr lang="en-US" baseline="0" dirty="0" smtClean="0"/>
          </a:p>
          <a:p>
            <a:r>
              <a:rPr lang="en-US" baseline="0" dirty="0" smtClean="0"/>
              <a:t>-</a:t>
            </a:r>
            <a:r>
              <a:rPr lang="en-US" baseline="0" dirty="0" err="1" smtClean="0"/>
              <a:t>Sensemaking</a:t>
            </a:r>
            <a:r>
              <a:rPr lang="en-US" baseline="0" dirty="0" smtClean="0"/>
              <a:t>- Nutrition example. </a:t>
            </a:r>
          </a:p>
          <a:p>
            <a:endParaRPr lang="en-US" baseline="0" dirty="0" smtClean="0"/>
          </a:p>
          <a:p>
            <a:r>
              <a:rPr lang="en-US" baseline="0" dirty="0" smtClean="0"/>
              <a:t>So I have talked about #1 and #2. We </a:t>
            </a:r>
            <a:r>
              <a:rPr lang="en-US" baseline="0" dirty="0" err="1" smtClean="0"/>
              <a:t>elarboate</a:t>
            </a:r>
            <a:r>
              <a:rPr lang="en-US" baseline="0" dirty="0" smtClean="0"/>
              <a:t> on these findings and also data use in #3 in our publications. </a:t>
            </a:r>
          </a:p>
          <a:p>
            <a:endParaRPr lang="en-US" baseline="0" dirty="0" smtClean="0"/>
          </a:p>
          <a:p>
            <a:r>
              <a:rPr lang="en-US" baseline="0" dirty="0" smtClean="0"/>
              <a:t>As one CO leader explained, </a:t>
            </a:r>
            <a:r>
              <a:rPr lang="en-US" baseline="0" dirty="0" err="1" smtClean="0"/>
              <a:t>alking</a:t>
            </a:r>
            <a:r>
              <a:rPr lang="en-US" baseline="0" dirty="0" smtClean="0"/>
              <a:t> through what data actually says and what they mean can shift the culture from blame to performance. </a:t>
            </a:r>
          </a:p>
          <a:p>
            <a:endParaRPr lang="en-US" dirty="0" smtClean="0"/>
          </a:p>
          <a:p>
            <a:r>
              <a:rPr lang="en-US" dirty="0" smtClean="0"/>
              <a:t>One of the problems with the old central</a:t>
            </a:r>
            <a:r>
              <a:rPr lang="en-US" baseline="0" dirty="0" smtClean="0"/>
              <a:t> office was “the lack of being data driven” That it fueled a sense that nothing was working and a culture of blame.  </a:t>
            </a:r>
            <a:r>
              <a:rPr lang="en-US" dirty="0" smtClean="0"/>
              <a:t>“And the</a:t>
            </a:r>
            <a:r>
              <a:rPr lang="en-US" baseline="0" dirty="0" smtClean="0"/>
              <a:t> more we have data to tell our story about, well, here’s how we’re really doing and you can perceive it however you want. But actually what happens is when you start using data you start changing your perceptions of people. So that’s why I’m training my managers on how to do that and be very data driven. And be almost like a coach of a baseball team that’s </a:t>
            </a:r>
            <a:r>
              <a:rPr lang="en-US" baseline="0" dirty="0" err="1" smtClean="0"/>
              <a:t>usign</a:t>
            </a:r>
            <a:r>
              <a:rPr lang="en-US" baseline="0" dirty="0" smtClean="0"/>
              <a:t> their stats al the time.”</a:t>
            </a:r>
            <a:endParaRPr lang="en-US" dirty="0" smtClean="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pPr>
                <a:defRPr/>
              </a:pPr>
              <a:t>13</a:t>
            </a:fld>
            <a:endParaRPr lang="en-US"/>
          </a:p>
        </p:txBody>
      </p:sp>
    </p:spTree>
    <p:extLst>
      <p:ext uri="{BB962C8B-B14F-4D97-AF65-F5344CB8AC3E}">
        <p14:creationId xmlns:p14="http://schemas.microsoft.com/office/powerpoint/2010/main" val="43473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ヒラギノ角ゴ Pro W3" charset="-128"/>
                <a:cs typeface="ヒラギノ角ゴ Pro W3" charset="-128"/>
              </a:rPr>
              <a:t>In</a:t>
            </a:r>
            <a:r>
              <a:rPr lang="en-US" sz="1200" kern="1200" baseline="0" dirty="0" smtClean="0">
                <a:solidFill>
                  <a:schemeClr val="tx1"/>
                </a:solidFill>
                <a:latin typeface="Arial" charset="0"/>
                <a:ea typeface="ヒラギノ角ゴ Pro W3" charset="-128"/>
                <a:cs typeface="ヒラギノ角ゴ Pro W3" charset="-128"/>
              </a:rPr>
              <a:t> their own words, what they were doing was a major transformation of the central office. </a:t>
            </a:r>
            <a:endParaRPr lang="en-US" sz="1200" kern="1200" dirty="0" smtClean="0">
              <a:solidFill>
                <a:schemeClr val="tx1"/>
              </a:solidFill>
              <a:latin typeface="Arial" charset="0"/>
              <a:ea typeface="ヒラギノ角ゴ Pro W3" charset="-128"/>
              <a:cs typeface="ヒラギノ角ゴ Pro W3" charset="-128"/>
            </a:endParaRPr>
          </a:p>
        </p:txBody>
      </p:sp>
      <p:sp>
        <p:nvSpPr>
          <p:cNvPr id="46084" name="Slide Number Placeholder 3"/>
          <p:cNvSpPr>
            <a:spLocks noGrp="1"/>
          </p:cNvSpPr>
          <p:nvPr>
            <p:ph type="sldNum" sz="quarter" idx="5"/>
          </p:nvPr>
        </p:nvSpPr>
        <p:spPr>
          <a:noFill/>
        </p:spPr>
        <p:txBody>
          <a:bodyPr/>
          <a:lstStyle/>
          <a:p>
            <a:fld id="{591A6FD8-B210-4ADF-BC7B-35931B3FBA79}" type="slidenum">
              <a:rPr lang="en-US" smtClean="0">
                <a:latin typeface="Arial" pitchFamily="34" charset="0"/>
                <a:ea typeface="ヒラギノ角ゴ Pro W3"/>
                <a:cs typeface="ヒラギノ角ゴ Pro W3"/>
              </a:rPr>
              <a:pPr/>
              <a:t>14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pPr>
                <a:defRPr/>
              </a:pPr>
              <a:t>15</a:t>
            </a:fld>
            <a:endParaRPr lang="en-US"/>
          </a:p>
        </p:txBody>
      </p:sp>
    </p:spTree>
    <p:extLst>
      <p:ext uri="{BB962C8B-B14F-4D97-AF65-F5344CB8AC3E}">
        <p14:creationId xmlns:p14="http://schemas.microsoft.com/office/powerpoint/2010/main" val="592812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districts</a:t>
            </a:r>
            <a:r>
              <a:rPr lang="en-US" baseline="0" dirty="0" smtClean="0"/>
              <a:t> are jumping right to measures without first clarifying what is the practice they want to encourage, with data and other resources. </a:t>
            </a:r>
            <a:endParaRPr lang="en-US" dirty="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pPr>
                <a:defRPr/>
              </a:pPr>
              <a:t>16</a:t>
            </a:fld>
            <a:endParaRPr lang="en-US"/>
          </a:p>
        </p:txBody>
      </p:sp>
    </p:spTree>
    <p:extLst>
      <p:ext uri="{BB962C8B-B14F-4D97-AF65-F5344CB8AC3E}">
        <p14:creationId xmlns:p14="http://schemas.microsoft.com/office/powerpoint/2010/main" val="101796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districts</a:t>
            </a:r>
            <a:r>
              <a:rPr lang="en-US" baseline="0" dirty="0" smtClean="0"/>
              <a:t> are jumping right to measures without first clarifying what is the practice they want to encourage, with data and other resources. </a:t>
            </a:r>
            <a:endParaRPr lang="en-US" dirty="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01796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ヒラギノ角ゴ Pro W3" charset="-128"/>
                <a:cs typeface="ヒラギノ角ゴ Pro W3" charset="-128"/>
              </a:rPr>
              <a:t>Agenda</a:t>
            </a:r>
          </a:p>
          <a:p>
            <a:endParaRPr lang="en-US" sz="1200" kern="1200" dirty="0" smtClean="0">
              <a:solidFill>
                <a:schemeClr val="tx1"/>
              </a:solidFill>
              <a:latin typeface="Arial" charset="0"/>
              <a:ea typeface="ヒラギノ角ゴ Pro W3" charset="-128"/>
              <a:cs typeface="ヒラギノ角ゴ Pro W3" charset="-128"/>
            </a:endParaRPr>
          </a:p>
          <a:p>
            <a:r>
              <a:rPr lang="en-US" sz="1200" kern="1200" dirty="0" smtClean="0">
                <a:solidFill>
                  <a:schemeClr val="tx1"/>
                </a:solidFill>
                <a:latin typeface="Arial" charset="0"/>
                <a:ea typeface="ヒラギノ角ゴ Pro W3" charset="-128"/>
                <a:cs typeface="ヒラギノ角ゴ Pro W3" charset="-128"/>
              </a:rPr>
              <a:t>I’m going to share with you the big picture</a:t>
            </a:r>
            <a:r>
              <a:rPr lang="en-US" sz="1200" kern="1200" baseline="0" dirty="0" smtClean="0">
                <a:solidFill>
                  <a:schemeClr val="tx1"/>
                </a:solidFill>
                <a:latin typeface="Arial" charset="0"/>
                <a:ea typeface="ヒラギノ角ゴ Pro W3" charset="-128"/>
                <a:cs typeface="ヒラギノ角ゴ Pro W3" charset="-128"/>
              </a:rPr>
              <a:t> of what we found– that they engage in fundamental or whole sale change. We call it transformation. With the word transformation we aim to signal that what these districts do is not just about making the central office more efficient or responsive but moving it toward providing better quality supports to schools with principal support as a main focus for the whole system. One of the important aspects of our work is that we move beyond broad brush findings such as central offices need a vision to elaborate what staff do day to day when their work matters for results in schools. However in this format.. </a:t>
            </a:r>
            <a:endParaRPr lang="en-US" sz="1200" kern="1200" dirty="0" smtClean="0">
              <a:solidFill>
                <a:schemeClr val="tx1"/>
              </a:solidFill>
              <a:latin typeface="Arial" charset="0"/>
              <a:ea typeface="ヒラギノ角ゴ Pro W3" charset="-128"/>
              <a:cs typeface="ヒラギノ角ゴ Pro W3" charset="-128"/>
            </a:endParaRPr>
          </a:p>
          <a:p>
            <a:endParaRPr lang="en-US" sz="1200" kern="1200" dirty="0" smtClean="0">
              <a:solidFill>
                <a:schemeClr val="tx1"/>
              </a:solidFill>
              <a:latin typeface="Arial" charset="0"/>
              <a:ea typeface="ヒラギノ角ゴ Pro W3" charset="-128"/>
              <a:cs typeface="ヒラギノ角ゴ Pro W3" charset="-128"/>
            </a:endParaRPr>
          </a:p>
          <a:p>
            <a:r>
              <a:rPr lang="en-US" sz="1200" kern="1200" dirty="0" smtClean="0">
                <a:solidFill>
                  <a:schemeClr val="tx1"/>
                </a:solidFill>
                <a:latin typeface="Arial" charset="0"/>
                <a:ea typeface="ヒラギノ角ゴ Pro W3" charset="-128"/>
                <a:cs typeface="ヒラギノ角ゴ Pro W3" charset="-128"/>
              </a:rPr>
              <a:t>Real performance management systems</a:t>
            </a:r>
            <a:r>
              <a:rPr lang="en-US" sz="1200" kern="1200" baseline="0" dirty="0" smtClean="0">
                <a:solidFill>
                  <a:schemeClr val="tx1"/>
                </a:solidFill>
                <a:latin typeface="Arial" charset="0"/>
                <a:ea typeface="ヒラギノ角ゴ Pro W3" charset="-128"/>
                <a:cs typeface="ヒラギノ角ゴ Pro W3" charset="-128"/>
              </a:rPr>
              <a:t> are essential. </a:t>
            </a:r>
          </a:p>
          <a:p>
            <a:endParaRPr lang="en-US" sz="1200" kern="1200" baseline="0" dirty="0" smtClean="0">
              <a:solidFill>
                <a:schemeClr val="tx1"/>
              </a:solidFill>
              <a:latin typeface="Arial" charset="0"/>
              <a:ea typeface="ヒラギノ角ゴ Pro W3" charset="-128"/>
              <a:cs typeface="ヒラギノ角ゴ Pro W3" charset="-128"/>
            </a:endParaRPr>
          </a:p>
          <a:p>
            <a:r>
              <a:rPr lang="en-US" sz="1200" kern="1200" baseline="0" dirty="0" smtClean="0">
                <a:solidFill>
                  <a:schemeClr val="tx1"/>
                </a:solidFill>
                <a:latin typeface="Arial" charset="0"/>
                <a:ea typeface="ヒラギノ角ゴ Pro W3" charset="-128"/>
                <a:cs typeface="ヒラギノ角ゴ Pro W3" charset="-128"/>
              </a:rPr>
              <a:t>But districts also face significant barriers to working well with data. Today I will highlight three…</a:t>
            </a:r>
          </a:p>
          <a:p>
            <a:endParaRPr lang="en-US" sz="1200" kern="1200" baseline="0" dirty="0" smtClean="0">
              <a:solidFill>
                <a:schemeClr val="tx1"/>
              </a:solidFill>
              <a:latin typeface="Arial" charset="0"/>
              <a:ea typeface="ヒラギノ角ゴ Pro W3" charset="-128"/>
              <a:cs typeface="ヒラギノ角ゴ Pro W3" charset="-128"/>
            </a:endParaRPr>
          </a:p>
          <a:p>
            <a:r>
              <a:rPr lang="en-US" sz="1200" kern="1200" dirty="0" smtClean="0">
                <a:solidFill>
                  <a:schemeClr val="tx1"/>
                </a:solidFill>
                <a:latin typeface="Arial" charset="0"/>
                <a:ea typeface="ヒラギノ角ゴ Pro W3" charset="-128"/>
                <a:cs typeface="ヒラギノ角ゴ Pro W3" charset="-128"/>
              </a:rPr>
              <a:t>From our work helping</a:t>
            </a:r>
            <a:r>
              <a:rPr lang="en-US" sz="1200" kern="1200" baseline="0" dirty="0" smtClean="0">
                <a:solidFill>
                  <a:schemeClr val="tx1"/>
                </a:solidFill>
                <a:latin typeface="Arial" charset="0"/>
                <a:ea typeface="ヒラギノ角ゴ Pro W3" charset="-128"/>
                <a:cs typeface="ヒラギノ角ゴ Pro W3" charset="-128"/>
              </a:rPr>
              <a:t> districts move to better performance we are learning the importance of districts tacking these barriers head on by dedicating leaders to address them and working with new tools and systems. Outside partners can help but by helping central office leaders lead the work themselves.</a:t>
            </a:r>
          </a:p>
          <a:p>
            <a:endParaRPr lang="en-US" sz="1200" kern="1200" dirty="0" smtClean="0">
              <a:solidFill>
                <a:schemeClr val="tx1"/>
              </a:solidFill>
              <a:latin typeface="Arial" charset="0"/>
              <a:ea typeface="ヒラギノ角ゴ Pro W3" charset="-128"/>
              <a:cs typeface="ヒラギノ角ゴ Pro W3" charset="-128"/>
            </a:endParaRPr>
          </a:p>
          <a:p>
            <a:r>
              <a:rPr lang="en-US" sz="1200" kern="1200" dirty="0" smtClean="0">
                <a:solidFill>
                  <a:schemeClr val="tx1"/>
                </a:solidFill>
                <a:latin typeface="Arial" charset="0"/>
                <a:ea typeface="ヒラギノ角ゴ Pro W3" charset="-128"/>
                <a:cs typeface="ヒラギノ角ゴ Pro W3" charset="-128"/>
              </a:rPr>
              <a:t>I’ll conclude b</a:t>
            </a:r>
            <a:r>
              <a:rPr lang="en-US" sz="1200" kern="1200" baseline="0" dirty="0" smtClean="0">
                <a:solidFill>
                  <a:schemeClr val="tx1"/>
                </a:solidFill>
                <a:latin typeface="Arial" charset="0"/>
                <a:ea typeface="ヒラギノ角ゴ Pro W3" charset="-128"/>
                <a:cs typeface="ヒラギノ角ゴ Pro W3" charset="-128"/>
              </a:rPr>
              <a:t>y pointing you to some of the resources we have now and are making available to you to help your system move in those directions. </a:t>
            </a:r>
            <a:endParaRPr lang="en-US" sz="1200" kern="1200" dirty="0" smtClean="0">
              <a:solidFill>
                <a:schemeClr val="tx1"/>
              </a:solidFill>
              <a:latin typeface="Arial" charset="0"/>
              <a:ea typeface="ヒラギノ角ゴ Pro W3" charset="-128"/>
              <a:cs typeface="ヒラギノ角ゴ Pro W3" charset="-128"/>
            </a:endParaRPr>
          </a:p>
        </p:txBody>
      </p:sp>
      <p:sp>
        <p:nvSpPr>
          <p:cNvPr id="46084" name="Slide Number Placeholder 3"/>
          <p:cNvSpPr>
            <a:spLocks noGrp="1"/>
          </p:cNvSpPr>
          <p:nvPr>
            <p:ph type="sldNum" sz="quarter" idx="5"/>
          </p:nvPr>
        </p:nvSpPr>
        <p:spPr>
          <a:noFill/>
        </p:spPr>
        <p:txBody>
          <a:bodyPr/>
          <a:lstStyle/>
          <a:p>
            <a:fld id="{591A6FD8-B210-4ADF-BC7B-35931B3FBA79}" type="slidenum">
              <a:rPr lang="en-US" smtClean="0">
                <a:latin typeface="Arial" pitchFamily="34" charset="0"/>
                <a:ea typeface="ヒラギノ角ゴ Pro W3"/>
                <a:cs typeface="ヒラギノ角ゴ Pro W3"/>
              </a:rPr>
              <a:pPr/>
              <a:t>2</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err="1" smtClean="0"/>
              <a:t>Im</a:t>
            </a:r>
            <a:r>
              <a:rPr lang="en-US" dirty="0" smtClean="0"/>
              <a:t> here as a researcher…</a:t>
            </a:r>
          </a:p>
          <a:p>
            <a:pPr>
              <a:defRPr/>
            </a:pPr>
            <a:r>
              <a:rPr lang="en-US" dirty="0" smtClean="0"/>
              <a:t>-Observation heavy</a:t>
            </a:r>
          </a:p>
          <a:p>
            <a:pPr>
              <a:defRPr/>
            </a:pPr>
            <a:r>
              <a:rPr lang="en-US" dirty="0" smtClean="0"/>
              <a:t>-Strict standards</a:t>
            </a:r>
            <a:r>
              <a:rPr lang="en-US" baseline="0" dirty="0" smtClean="0"/>
              <a:t> of evidence</a:t>
            </a:r>
            <a:endParaRPr lang="en-US" dirty="0"/>
          </a:p>
        </p:txBody>
      </p:sp>
      <p:sp>
        <p:nvSpPr>
          <p:cNvPr id="45060" name="Slide Number Placeholder 3"/>
          <p:cNvSpPr>
            <a:spLocks noGrp="1"/>
          </p:cNvSpPr>
          <p:nvPr>
            <p:ph type="sldNum" sz="quarter" idx="5"/>
          </p:nvPr>
        </p:nvSpPr>
        <p:spPr>
          <a:noFill/>
        </p:spPr>
        <p:txBody>
          <a:bodyPr/>
          <a:lstStyle/>
          <a:p>
            <a:fld id="{1B515B70-CEEC-4A14-8A93-A7A0F029E48F}"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ヒラギノ角ゴ Pro W3" charset="-128"/>
                <a:cs typeface="ヒラギノ角ゴ Pro W3" charset="-128"/>
              </a:rPr>
              <a:t>In</a:t>
            </a:r>
            <a:r>
              <a:rPr lang="en-US" sz="1200" kern="1200" baseline="0" dirty="0" smtClean="0">
                <a:solidFill>
                  <a:schemeClr val="tx1"/>
                </a:solidFill>
                <a:latin typeface="Arial" charset="0"/>
                <a:ea typeface="ヒラギノ角ゴ Pro W3" charset="-128"/>
                <a:cs typeface="ヒラギノ角ゴ Pro W3" charset="-128"/>
              </a:rPr>
              <a:t> their own words, what they were doing was a major transformation of the central office. </a:t>
            </a:r>
            <a:endParaRPr lang="en-US" sz="1200" kern="1200" dirty="0" smtClean="0">
              <a:solidFill>
                <a:schemeClr val="tx1"/>
              </a:solidFill>
              <a:latin typeface="Arial" charset="0"/>
              <a:ea typeface="ヒラギノ角ゴ Pro W3" charset="-128"/>
              <a:cs typeface="ヒラギノ角ゴ Pro W3" charset="-128"/>
            </a:endParaRPr>
          </a:p>
        </p:txBody>
      </p:sp>
      <p:sp>
        <p:nvSpPr>
          <p:cNvPr id="46084" name="Slide Number Placeholder 3"/>
          <p:cNvSpPr>
            <a:spLocks noGrp="1"/>
          </p:cNvSpPr>
          <p:nvPr>
            <p:ph type="sldNum" sz="quarter" idx="5"/>
          </p:nvPr>
        </p:nvSpPr>
        <p:spPr>
          <a:noFill/>
        </p:spPr>
        <p:txBody>
          <a:bodyPr/>
          <a:lstStyle/>
          <a:p>
            <a:fld id="{591A6FD8-B210-4ADF-BC7B-35931B3FBA79}" type="slidenum">
              <a:rPr lang="en-US" smtClean="0">
                <a:latin typeface="Arial" pitchFamily="34" charset="0"/>
                <a:ea typeface="ヒラギノ角ゴ Pro W3"/>
                <a:cs typeface="ヒラギノ角ゴ Pro W3"/>
              </a:rPr>
              <a:pPr/>
              <a:t>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take seriously</a:t>
            </a:r>
            <a:r>
              <a:rPr lang="en-US" baseline="0" dirty="0" smtClean="0"/>
              <a:t> the view that getting central offices to support principals as instructional leaders and districtwide teaching and learning more broadly is a far cry from central office as usual. </a:t>
            </a:r>
            <a:endParaRPr lang="en-US" dirty="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smtClean="0"/>
              <a:t>** Daniel</a:t>
            </a:r>
            <a:r>
              <a:rPr lang="en-US" baseline="0" dirty="0" smtClean="0"/>
              <a:t> for some reason the graphic wont fade in and fade out, which is what I want. The system flips it to one or the other. Can you fix?</a:t>
            </a:r>
            <a:endParaRPr lang="en-US" dirty="0" smtClean="0"/>
          </a:p>
          <a:p>
            <a:endParaRPr lang="en-US" dirty="0" smtClean="0"/>
          </a:p>
          <a:p>
            <a:r>
              <a:rPr lang="en-US" dirty="0" smtClean="0"/>
              <a:t>Started</a:t>
            </a:r>
            <a:r>
              <a:rPr lang="en-US" baseline="0" dirty="0" smtClean="0"/>
              <a:t> from a theory of action tying the work of every single adult in the system to improving results for students in terms of their learning. </a:t>
            </a:r>
            <a:endParaRPr lang="en-US" dirty="0" smtClean="0"/>
          </a:p>
        </p:txBody>
      </p:sp>
      <p:sp>
        <p:nvSpPr>
          <p:cNvPr id="53252" name="Slide Number Placeholder 3"/>
          <p:cNvSpPr>
            <a:spLocks noGrp="1"/>
          </p:cNvSpPr>
          <p:nvPr>
            <p:ph type="sldNum" sz="quarter" idx="5"/>
          </p:nvPr>
        </p:nvSpPr>
        <p:spPr>
          <a:noFill/>
        </p:spPr>
        <p:txBody>
          <a:bodyPr/>
          <a:lstStyle/>
          <a:p>
            <a:fld id="{07973336-8305-44A9-BC2A-A1F6662A49F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a:t>
            </a:r>
          </a:p>
          <a:p>
            <a:r>
              <a:rPr lang="en-US" dirty="0" smtClean="0"/>
              <a:t>True performance management</a:t>
            </a:r>
            <a:r>
              <a:rPr lang="en-US" baseline="0" dirty="0" smtClean="0"/>
              <a:t> systems were essential drivers of this work. We know this from other research and experience too across private business, the health care industry, higher education and other areas that shows the importance of data and learning from experience to help organizations build their capacity to realize results.</a:t>
            </a:r>
          </a:p>
          <a:p>
            <a:endParaRPr lang="en-US" baseline="0" dirty="0" smtClean="0"/>
          </a:p>
          <a:p>
            <a:r>
              <a:rPr lang="en-US" baseline="0" dirty="0" smtClean="0"/>
              <a:t>True performance management is not just any kind of data system or data driven decision making. </a:t>
            </a:r>
          </a:p>
          <a:p>
            <a:endParaRPr lang="en-US" baseline="0" dirty="0" smtClean="0"/>
          </a:p>
          <a:p>
            <a:r>
              <a:rPr lang="en-US" baseline="0" dirty="0" smtClean="0"/>
              <a:t>Starts with meaningful measures– in simple terms, the right things measured with the right data. Too often– despite all the push in federal and state policy for data driven </a:t>
            </a:r>
            <a:r>
              <a:rPr lang="en-US" baseline="0" dirty="0" err="1" smtClean="0"/>
              <a:t>deciion</a:t>
            </a:r>
            <a:r>
              <a:rPr lang="en-US" baseline="0" dirty="0" smtClean="0"/>
              <a:t> making--the only data staff have available to them are school test scores and maybe some program evaluation information. But what are central office staffing doing day to day and how well is it working to help school principals and teachers realize improvements in t and l for all students? Most central office staff I meet are operating with out these basic anchors to their practice: clear definitions of what their own practice should be when what they do matters to the improvement of T and L in schools and how close they are working toward that goal. </a:t>
            </a:r>
          </a:p>
          <a:p>
            <a:endParaRPr lang="en-US" baseline="0" dirty="0" smtClean="0"/>
          </a:p>
          <a:p>
            <a:r>
              <a:rPr lang="en-US" baseline="0" dirty="0" smtClean="0"/>
              <a:t>Second, true PM </a:t>
            </a:r>
            <a:r>
              <a:rPr lang="en-US" baseline="0" dirty="0" err="1" smtClean="0"/>
              <a:t>sustems</a:t>
            </a:r>
            <a:r>
              <a:rPr lang="en-US" baseline="0" dirty="0" smtClean="0"/>
              <a:t> don’t simply generate data. They provide staff with supports for using the data to get better. As one leader put it, “It’s been a long time since I’ve been in a place where people invite that kind of criticism (meaning data-informed analysis of their work) </a:t>
            </a:r>
            <a:r>
              <a:rPr lang="en-US" u="sng" baseline="0" dirty="0" smtClean="0"/>
              <a:t>and</a:t>
            </a:r>
            <a:r>
              <a:rPr lang="en-US" baseline="0" dirty="0" smtClean="0"/>
              <a:t> see it as an avenue for your growth.” </a:t>
            </a:r>
          </a:p>
          <a:p>
            <a:endParaRPr lang="en-US" baseline="0" dirty="0" smtClean="0"/>
          </a:p>
          <a:p>
            <a:r>
              <a:rPr lang="en-US" baseline="0" dirty="0" smtClean="0"/>
              <a:t>Let’s look at a couple of examples together – of how these systems were transforming to better support principals and ultimately t and l and how true </a:t>
            </a:r>
            <a:r>
              <a:rPr lang="en-US" baseline="0" dirty="0" err="1" smtClean="0"/>
              <a:t>performange</a:t>
            </a:r>
            <a:r>
              <a:rPr lang="en-US" baseline="0" dirty="0" smtClean="0"/>
              <a:t> management mattered to the process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pPr>
                <a:defRPr/>
              </a:pPr>
              <a:t>8</a:t>
            </a:fld>
            <a:endParaRPr lang="en-US"/>
          </a:p>
        </p:txBody>
      </p:sp>
    </p:spTree>
    <p:extLst>
      <p:ext uri="{BB962C8B-B14F-4D97-AF65-F5344CB8AC3E}">
        <p14:creationId xmlns:p14="http://schemas.microsoft.com/office/powerpoint/2010/main" val="88979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 and I also changed the slide</a:t>
            </a:r>
          </a:p>
          <a:p>
            <a:r>
              <a:rPr lang="en-US" dirty="0" smtClean="0"/>
              <a:t>First, our districts</a:t>
            </a:r>
            <a:r>
              <a:rPr lang="en-US" baseline="0" dirty="0" smtClean="0"/>
              <a:t> were trying to wrap new supports around principals to help them be successful. We have written a great deal about this strand of the work and you can learn </a:t>
            </a:r>
            <a:r>
              <a:rPr lang="en-US" baseline="0" dirty="0" err="1" smtClean="0"/>
              <a:t>mcuh</a:t>
            </a:r>
            <a:r>
              <a:rPr lang="en-US" baseline="0" dirty="0" smtClean="0"/>
              <a:t> more through our publications and also an online course available on our website. But in a nutshell these systems were concerned that principals were buried in red tape at the bottom of the district hierarchy in ways that frustrated their ability to lead for better instruction. Principal supervision was typically limited to check ins and evaluations not </a:t>
            </a:r>
            <a:r>
              <a:rPr lang="en-US" baseline="0" dirty="0" smtClean="0"/>
              <a:t>supports that promised to help principals learn how to operate ably as instructional leaders.</a:t>
            </a:r>
            <a:endParaRPr lang="en-US" baseline="0" dirty="0" smtClean="0"/>
          </a:p>
          <a:p>
            <a:endParaRPr lang="en-US" baseline="0" dirty="0" smtClean="0"/>
          </a:p>
          <a:p>
            <a:r>
              <a:rPr lang="en-US" baseline="0" dirty="0" smtClean="0"/>
              <a:t>Our districts aimed to tackle this problem head on by </a:t>
            </a:r>
            <a:r>
              <a:rPr lang="en-US" baseline="0" dirty="0" err="1" smtClean="0"/>
              <a:t>redesiging</a:t>
            </a:r>
            <a:r>
              <a:rPr lang="en-US" baseline="0" dirty="0" smtClean="0"/>
              <a:t> the role of the principal supervisor so that the supervisor and principal were partners in helping principals grow as </a:t>
            </a:r>
            <a:r>
              <a:rPr lang="en-US" baseline="0" dirty="0" err="1" smtClean="0"/>
              <a:t>intsructional</a:t>
            </a:r>
            <a:r>
              <a:rPr lang="en-US" baseline="0" dirty="0" smtClean="0"/>
              <a:t> leaders. We found this new type of supervision had three features that were important to increasing supports for principal growth.  </a:t>
            </a:r>
          </a:p>
          <a:p>
            <a:r>
              <a:rPr lang="en-US" baseline="0" dirty="0" smtClean="0"/>
              <a:t>-Dedicated to </a:t>
            </a:r>
            <a:r>
              <a:rPr lang="en-US" baseline="0" dirty="0" err="1" smtClean="0"/>
              <a:t>princiapl</a:t>
            </a:r>
            <a:r>
              <a:rPr lang="en-US" baseline="0" dirty="0" smtClean="0"/>
              <a:t> growth. Not loaded on with other responsibilities. When they were, it took too much time away.</a:t>
            </a:r>
          </a:p>
          <a:p>
            <a:r>
              <a:rPr lang="en-US" baseline="0" dirty="0" smtClean="0"/>
              <a:t>-Executive level. The whole point was that this wasn’t routine coaching but a shrinking of the bureaucracy. </a:t>
            </a:r>
          </a:p>
          <a:p>
            <a:r>
              <a:rPr lang="en-US" baseline="0" dirty="0" smtClean="0"/>
              <a:t>-Mots important, teaching stance.</a:t>
            </a:r>
          </a:p>
          <a:p>
            <a:r>
              <a:rPr lang="en-US" baseline="0" dirty="0" smtClean="0"/>
              <a:t>We distinguish PSs who work in these ways by calling them ILDs. </a:t>
            </a:r>
          </a:p>
          <a:p>
            <a:endParaRPr lang="en-US" baseline="0" dirty="0" smtClean="0"/>
          </a:p>
        </p:txBody>
      </p:sp>
      <p:sp>
        <p:nvSpPr>
          <p:cNvPr id="4" name="Slide Number Placeholder 3"/>
          <p:cNvSpPr>
            <a:spLocks noGrp="1"/>
          </p:cNvSpPr>
          <p:nvPr>
            <p:ph type="sldNum" sz="quarter" idx="10"/>
          </p:nvPr>
        </p:nvSpPr>
        <p:spPr/>
        <p:txBody>
          <a:bodyPr/>
          <a:lstStyle/>
          <a:p>
            <a:pPr>
              <a:defRPr/>
            </a:pPr>
            <a:fld id="{54EE2785-0482-42F6-ADFE-4B28E542F366}" type="slidenum">
              <a:rPr lang="en-US" smtClean="0"/>
              <a:pPr>
                <a:defRPr/>
              </a:pPr>
              <a:t>9</a:t>
            </a:fld>
            <a:endParaRPr lang="en-US"/>
          </a:p>
        </p:txBody>
      </p:sp>
    </p:spTree>
    <p:extLst>
      <p:ext uri="{BB962C8B-B14F-4D97-AF65-F5344CB8AC3E}">
        <p14:creationId xmlns:p14="http://schemas.microsoft.com/office/powerpoint/2010/main" val="1630679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228600" y="381000"/>
            <a:ext cx="8915400" cy="2133600"/>
          </a:xfrm>
          <a:prstGeom prst="rect">
            <a:avLst/>
          </a:prstGeom>
          <a:solidFill>
            <a:srgbClr val="83CFDC"/>
          </a:solidFill>
          <a:ln w="9525">
            <a:noFill/>
            <a:miter lim="800000"/>
            <a:headEnd/>
            <a:tailEnd/>
          </a:ln>
        </p:spPr>
        <p:txBody>
          <a:bodyPr wrap="none" anchor="ctr"/>
          <a:lstStyle/>
          <a:p>
            <a:pPr eaLnBrk="0" hangingPunct="0">
              <a:defRPr/>
            </a:pPr>
            <a:endParaRPr lang="en-US"/>
          </a:p>
        </p:txBody>
      </p:sp>
      <p:sp>
        <p:nvSpPr>
          <p:cNvPr id="5" name="Rectangle 3"/>
          <p:cNvSpPr>
            <a:spLocks noChangeArrowheads="1"/>
          </p:cNvSpPr>
          <p:nvPr userDrawn="1"/>
        </p:nvSpPr>
        <p:spPr bwMode="auto">
          <a:xfrm>
            <a:off x="0" y="381000"/>
            <a:ext cx="228600" cy="2133600"/>
          </a:xfrm>
          <a:prstGeom prst="rect">
            <a:avLst/>
          </a:prstGeom>
          <a:solidFill>
            <a:srgbClr val="0EB7D6"/>
          </a:solidFill>
          <a:ln w="9525">
            <a:noFill/>
            <a:miter lim="800000"/>
            <a:headEnd/>
            <a:tailEnd/>
          </a:ln>
        </p:spPr>
        <p:txBody>
          <a:bodyPr wrap="none" anchor="ctr"/>
          <a:lstStyle/>
          <a:p>
            <a:pPr eaLnBrk="0" hangingPunct="0">
              <a:defRPr/>
            </a:pPr>
            <a:endParaRPr lang="en-US"/>
          </a:p>
        </p:txBody>
      </p:sp>
      <p:sp>
        <p:nvSpPr>
          <p:cNvPr id="6" name="Rectangle 5"/>
          <p:cNvSpPr>
            <a:spLocks noChangeArrowheads="1"/>
          </p:cNvSpPr>
          <p:nvPr userDrawn="1"/>
        </p:nvSpPr>
        <p:spPr bwMode="auto">
          <a:xfrm>
            <a:off x="1447800" y="2590800"/>
            <a:ext cx="7696200" cy="3886200"/>
          </a:xfrm>
          <a:prstGeom prst="rect">
            <a:avLst/>
          </a:prstGeom>
          <a:solidFill>
            <a:srgbClr val="492F92"/>
          </a:solidFill>
          <a:ln w="9525">
            <a:noFill/>
            <a:miter lim="800000"/>
            <a:headEnd/>
            <a:tailEnd/>
          </a:ln>
        </p:spPr>
        <p:txBody>
          <a:bodyPr wrap="none" anchor="ctr"/>
          <a:lstStyle/>
          <a:p>
            <a:pPr eaLnBrk="0" hangingPunct="0">
              <a:defRPr/>
            </a:pPr>
            <a:endParaRPr lang="en-US"/>
          </a:p>
        </p:txBody>
      </p:sp>
      <p:sp>
        <p:nvSpPr>
          <p:cNvPr id="7" name="Rectangle 6"/>
          <p:cNvSpPr>
            <a:spLocks noChangeArrowheads="1"/>
          </p:cNvSpPr>
          <p:nvPr userDrawn="1"/>
        </p:nvSpPr>
        <p:spPr bwMode="auto">
          <a:xfrm>
            <a:off x="228600" y="2590800"/>
            <a:ext cx="1143000" cy="3886200"/>
          </a:xfrm>
          <a:prstGeom prst="rect">
            <a:avLst/>
          </a:prstGeom>
          <a:solidFill>
            <a:srgbClr val="FFC000"/>
          </a:solidFill>
          <a:ln w="9525">
            <a:noFill/>
            <a:miter lim="800000"/>
            <a:headEnd/>
            <a:tailEnd/>
          </a:ln>
        </p:spPr>
        <p:txBody>
          <a:bodyPr wrap="none" anchor="ctr"/>
          <a:lstStyle/>
          <a:p>
            <a:pPr eaLnBrk="0" hangingPunct="0">
              <a:defRPr/>
            </a:pPr>
            <a:endParaRPr lang="en-US"/>
          </a:p>
        </p:txBody>
      </p:sp>
      <p:pic>
        <p:nvPicPr>
          <p:cNvPr id="8" name="Picture 12" descr="Univ_of_Wash"/>
          <p:cNvPicPr>
            <a:picLocks noChangeAspect="1" noChangeArrowheads="1"/>
          </p:cNvPicPr>
          <p:nvPr userDrawn="1"/>
        </p:nvPicPr>
        <p:blipFill>
          <a:blip r:embed="rId2"/>
          <a:srcRect/>
          <a:stretch>
            <a:fillRect/>
          </a:stretch>
        </p:blipFill>
        <p:spPr bwMode="auto">
          <a:xfrm rot="16200000">
            <a:off x="-685007" y="3961607"/>
            <a:ext cx="2303463" cy="171450"/>
          </a:xfrm>
          <a:prstGeom prst="rect">
            <a:avLst/>
          </a:prstGeom>
          <a:noFill/>
          <a:ln w="9525">
            <a:noFill/>
            <a:miter lim="800000"/>
            <a:headEnd/>
            <a:tailEnd/>
          </a:ln>
        </p:spPr>
      </p:pic>
      <p:pic>
        <p:nvPicPr>
          <p:cNvPr id="9" name="Picture 13" descr="Logo"/>
          <p:cNvPicPr>
            <a:picLocks noChangeAspect="1" noChangeArrowheads="1"/>
          </p:cNvPicPr>
          <p:nvPr userDrawn="1"/>
        </p:nvPicPr>
        <p:blipFill>
          <a:blip r:embed="rId3"/>
          <a:srcRect/>
          <a:stretch>
            <a:fillRect/>
          </a:stretch>
        </p:blipFill>
        <p:spPr bwMode="auto">
          <a:xfrm>
            <a:off x="381000" y="5410200"/>
            <a:ext cx="904875" cy="1008063"/>
          </a:xfrm>
          <a:prstGeom prst="rect">
            <a:avLst/>
          </a:prstGeom>
          <a:noFill/>
          <a:ln w="9525">
            <a:noFill/>
            <a:miter lim="800000"/>
            <a:headEnd/>
            <a:tailEnd/>
          </a:ln>
        </p:spPr>
      </p:pic>
      <p:sp>
        <p:nvSpPr>
          <p:cNvPr id="10" name="Rectangle 16"/>
          <p:cNvSpPr>
            <a:spLocks noChangeArrowheads="1"/>
          </p:cNvSpPr>
          <p:nvPr userDrawn="1"/>
        </p:nvSpPr>
        <p:spPr bwMode="auto">
          <a:xfrm>
            <a:off x="0" y="2590800"/>
            <a:ext cx="228600" cy="3886200"/>
          </a:xfrm>
          <a:prstGeom prst="rect">
            <a:avLst/>
          </a:prstGeom>
          <a:solidFill>
            <a:srgbClr val="FFFF66"/>
          </a:solidFill>
          <a:ln w="9525">
            <a:noFill/>
            <a:miter lim="800000"/>
            <a:headEnd/>
            <a:tailEnd/>
          </a:ln>
        </p:spPr>
        <p:txBody>
          <a:bodyPr wrap="none" anchor="ctr"/>
          <a:lstStyle/>
          <a:p>
            <a:pPr eaLnBrk="0" hangingPunct="0">
              <a:defRPr/>
            </a:pPr>
            <a:endParaRPr lang="en-US"/>
          </a:p>
        </p:txBody>
      </p:sp>
      <p:sp>
        <p:nvSpPr>
          <p:cNvPr id="11" name="Line 17"/>
          <p:cNvSpPr>
            <a:spLocks noChangeShapeType="1"/>
          </p:cNvSpPr>
          <p:nvPr userDrawn="1"/>
        </p:nvSpPr>
        <p:spPr bwMode="auto">
          <a:xfrm>
            <a:off x="1447800" y="4495800"/>
            <a:ext cx="7696200" cy="0"/>
          </a:xfrm>
          <a:prstGeom prst="line">
            <a:avLst/>
          </a:prstGeom>
          <a:noFill/>
          <a:ln w="19050">
            <a:solidFill>
              <a:schemeClr val="bg1"/>
            </a:solidFill>
            <a:prstDash val="sysDot"/>
            <a:round/>
            <a:headEnd/>
            <a:tailEnd/>
          </a:ln>
        </p:spPr>
        <p:txBody>
          <a:bodyPr wrap="none" anchor="ctr"/>
          <a:lstStyle/>
          <a:p>
            <a:pPr>
              <a:defRPr/>
            </a:pPr>
            <a:endParaRPr lang="en-US"/>
          </a:p>
        </p:txBody>
      </p:sp>
      <p:sp>
        <p:nvSpPr>
          <p:cNvPr id="7176" name="Rectangle 8"/>
          <p:cNvSpPr>
            <a:spLocks noGrp="1" noChangeArrowheads="1"/>
          </p:cNvSpPr>
          <p:nvPr>
            <p:ph type="subTitle" idx="1"/>
          </p:nvPr>
        </p:nvSpPr>
        <p:spPr>
          <a:xfrm>
            <a:off x="2819400" y="3270250"/>
            <a:ext cx="6096000" cy="333375"/>
          </a:xfrm>
        </p:spPr>
        <p:txBody>
          <a:bodyPr/>
          <a:lstStyle>
            <a:lvl1pPr marL="0" indent="0">
              <a:buFontTx/>
              <a:buNone/>
              <a:defRPr sz="1600">
                <a:solidFill>
                  <a:schemeClr val="bg1"/>
                </a:solidFill>
              </a:defRPr>
            </a:lvl1pPr>
          </a:lstStyle>
          <a:p>
            <a:r>
              <a:rPr lang="en-US"/>
              <a:t>Click to edit Master subtitle style</a:t>
            </a:r>
          </a:p>
        </p:txBody>
      </p:sp>
      <p:sp>
        <p:nvSpPr>
          <p:cNvPr id="7175" name="Rectangle 7"/>
          <p:cNvSpPr>
            <a:spLocks noGrp="1" noChangeArrowheads="1"/>
          </p:cNvSpPr>
          <p:nvPr>
            <p:ph type="ctrTitle"/>
          </p:nvPr>
        </p:nvSpPr>
        <p:spPr>
          <a:xfrm>
            <a:off x="2819400" y="2736850"/>
            <a:ext cx="6096000" cy="533400"/>
          </a:xfrm>
        </p:spPr>
        <p:txBody>
          <a:bodyPr anchor="t"/>
          <a:lstStyle>
            <a:lvl1pPr algn="l">
              <a:defRPr/>
            </a:lvl1pPr>
          </a:lstStyle>
          <a:p>
            <a:r>
              <a:rPr lang="en-US"/>
              <a:t>Click to edit Master title style</a:t>
            </a:r>
          </a:p>
        </p:txBody>
      </p:sp>
      <p:sp>
        <p:nvSpPr>
          <p:cNvPr id="12" name="Rectangle 9"/>
          <p:cNvSpPr>
            <a:spLocks noGrp="1" noChangeArrowheads="1"/>
          </p:cNvSpPr>
          <p:nvPr>
            <p:ph type="dt" sz="half" idx="10"/>
          </p:nvPr>
        </p:nvSpPr>
        <p:spPr>
          <a:xfrm>
            <a:off x="2819400" y="3886200"/>
            <a:ext cx="1905000" cy="304800"/>
          </a:xfrm>
        </p:spPr>
        <p:txBody>
          <a:bodyPr anchor="t"/>
          <a:lstStyle>
            <a:lvl1pPr algn="l">
              <a:defRPr/>
            </a:lvl1pPr>
          </a:lstStyle>
          <a:p>
            <a:pPr>
              <a:defRPr/>
            </a:pPr>
            <a:r>
              <a:rPr lang="en-US"/>
              <a:t>May 28, 2009</a:t>
            </a:r>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28, 2009</a:t>
            </a:r>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81000"/>
            <a:ext cx="20383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9626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28, 2009</a:t>
            </a:r>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28, 2009</a:t>
            </a:r>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28, 2009</a:t>
            </a:r>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May 28, 2009</a:t>
            </a:r>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May 28, 2009</a:t>
            </a:r>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28, 2009</a:t>
            </a:r>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28, 2009</a:t>
            </a:r>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28, 2009</a:t>
            </a:r>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8915400" cy="304800"/>
          </a:xfrm>
          <a:prstGeom prst="rect">
            <a:avLst/>
          </a:prstGeom>
          <a:solidFill>
            <a:srgbClr val="83CFDC"/>
          </a:solidFill>
          <a:ln w="9525">
            <a:noFill/>
            <a:miter lim="800000"/>
            <a:headEnd/>
            <a:tailEnd/>
          </a:ln>
        </p:spPr>
        <p:txBody>
          <a:bodyPr wrap="none" anchor="ctr"/>
          <a:lstStyle/>
          <a:p>
            <a:pPr eaLnBrk="0" hangingPunct="0">
              <a:defRPr/>
            </a:pPr>
            <a:endParaRPr lang="en-US"/>
          </a:p>
        </p:txBody>
      </p:sp>
      <p:sp>
        <p:nvSpPr>
          <p:cNvPr id="1027" name="Rectangle 8"/>
          <p:cNvSpPr>
            <a:spLocks noChangeArrowheads="1"/>
          </p:cNvSpPr>
          <p:nvPr/>
        </p:nvSpPr>
        <p:spPr bwMode="auto">
          <a:xfrm>
            <a:off x="8915400" y="0"/>
            <a:ext cx="228600" cy="304800"/>
          </a:xfrm>
          <a:prstGeom prst="rect">
            <a:avLst/>
          </a:prstGeom>
          <a:solidFill>
            <a:srgbClr val="0EB7D6"/>
          </a:solidFill>
          <a:ln w="9525">
            <a:noFill/>
            <a:miter lim="800000"/>
            <a:headEnd/>
            <a:tailEnd/>
          </a:ln>
        </p:spPr>
        <p:txBody>
          <a:bodyPr wrap="none" anchor="ctr"/>
          <a:lstStyle/>
          <a:p>
            <a:pPr eaLnBrk="0" hangingPunct="0">
              <a:defRPr/>
            </a:pPr>
            <a:endParaRPr lang="en-US"/>
          </a:p>
        </p:txBody>
      </p:sp>
      <p:sp>
        <p:nvSpPr>
          <p:cNvPr id="1028" name="Rectangle 9"/>
          <p:cNvSpPr>
            <a:spLocks noChangeArrowheads="1"/>
          </p:cNvSpPr>
          <p:nvPr/>
        </p:nvSpPr>
        <p:spPr bwMode="auto">
          <a:xfrm>
            <a:off x="8915400" y="381000"/>
            <a:ext cx="228600" cy="1219200"/>
          </a:xfrm>
          <a:prstGeom prst="rect">
            <a:avLst/>
          </a:prstGeom>
          <a:solidFill>
            <a:srgbClr val="372472"/>
          </a:solidFill>
          <a:ln w="9525">
            <a:noFill/>
            <a:miter lim="800000"/>
            <a:headEnd/>
            <a:tailEnd/>
          </a:ln>
        </p:spPr>
        <p:txBody>
          <a:bodyPr wrap="none" anchor="ctr"/>
          <a:lstStyle/>
          <a:p>
            <a:pPr eaLnBrk="0" hangingPunct="0">
              <a:defRPr/>
            </a:pPr>
            <a:endParaRPr lang="en-US"/>
          </a:p>
        </p:txBody>
      </p:sp>
      <p:sp>
        <p:nvSpPr>
          <p:cNvPr id="1029" name="Rectangle 10"/>
          <p:cNvSpPr>
            <a:spLocks noChangeArrowheads="1"/>
          </p:cNvSpPr>
          <p:nvPr/>
        </p:nvSpPr>
        <p:spPr bwMode="auto">
          <a:xfrm>
            <a:off x="1447800" y="381000"/>
            <a:ext cx="7467600" cy="1219200"/>
          </a:xfrm>
          <a:prstGeom prst="rect">
            <a:avLst/>
          </a:prstGeom>
          <a:solidFill>
            <a:srgbClr val="492F92"/>
          </a:solidFill>
          <a:ln w="9525">
            <a:noFill/>
            <a:miter lim="800000"/>
            <a:headEnd/>
            <a:tailEnd/>
          </a:ln>
        </p:spPr>
        <p:txBody>
          <a:bodyPr wrap="none" anchor="ctr"/>
          <a:lstStyle/>
          <a:p>
            <a:pPr eaLnBrk="0" hangingPunct="0">
              <a:defRPr/>
            </a:pPr>
            <a:endParaRPr lang="en-US"/>
          </a:p>
        </p:txBody>
      </p:sp>
      <p:sp>
        <p:nvSpPr>
          <p:cNvPr id="1030" name="Rectangle 11"/>
          <p:cNvSpPr>
            <a:spLocks noChangeArrowheads="1"/>
          </p:cNvSpPr>
          <p:nvPr/>
        </p:nvSpPr>
        <p:spPr bwMode="auto">
          <a:xfrm>
            <a:off x="0" y="381000"/>
            <a:ext cx="1371600" cy="1219200"/>
          </a:xfrm>
          <a:prstGeom prst="rect">
            <a:avLst/>
          </a:prstGeom>
          <a:solidFill>
            <a:srgbClr val="FFC000"/>
          </a:solidFill>
          <a:ln w="9525">
            <a:noFill/>
            <a:miter lim="800000"/>
            <a:headEnd/>
            <a:tailEnd/>
          </a:ln>
        </p:spPr>
        <p:txBody>
          <a:bodyPr wrap="none" anchor="ctr"/>
          <a:lstStyle/>
          <a:p>
            <a:pPr eaLnBrk="0" hangingPunct="0">
              <a:defRPr/>
            </a:pPr>
            <a:endParaRPr lang="en-US"/>
          </a:p>
        </p:txBody>
      </p:sp>
      <p:sp>
        <p:nvSpPr>
          <p:cNvPr id="1031" name="Rectangle 2"/>
          <p:cNvSpPr>
            <a:spLocks noGrp="1" noChangeArrowheads="1"/>
          </p:cNvSpPr>
          <p:nvPr>
            <p:ph type="title"/>
          </p:nvPr>
        </p:nvSpPr>
        <p:spPr bwMode="auto">
          <a:xfrm>
            <a:off x="1524000" y="381000"/>
            <a:ext cx="73152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334000" y="0"/>
            <a:ext cx="35052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defRPr sz="1200" baseline="0">
                <a:solidFill>
                  <a:schemeClr val="bg1"/>
                </a:solidFill>
                <a:latin typeface="Helvetica" pitchFamily="97" charset="0"/>
                <a:ea typeface="+mn-ea"/>
                <a:cs typeface="+mn-cs"/>
              </a:defRPr>
            </a:lvl1pPr>
          </a:lstStyle>
          <a:p>
            <a:pPr>
              <a:defRPr/>
            </a:pPr>
            <a:r>
              <a:rPr lang="en-US"/>
              <a:t>May 28, 2009</a:t>
            </a:r>
          </a:p>
        </p:txBody>
      </p:sp>
      <p:pic>
        <p:nvPicPr>
          <p:cNvPr id="1034" name="Picture 13" descr="Univ_of_Wash"/>
          <p:cNvPicPr>
            <a:picLocks noChangeAspect="1" noChangeArrowheads="1"/>
          </p:cNvPicPr>
          <p:nvPr/>
        </p:nvPicPr>
        <p:blipFill>
          <a:blip r:embed="rId13"/>
          <a:srcRect/>
          <a:stretch>
            <a:fillRect/>
          </a:stretch>
        </p:blipFill>
        <p:spPr bwMode="auto">
          <a:xfrm>
            <a:off x="177800" y="88900"/>
            <a:ext cx="2303463" cy="171450"/>
          </a:xfrm>
          <a:prstGeom prst="rect">
            <a:avLst/>
          </a:prstGeom>
          <a:noFill/>
          <a:ln w="9525">
            <a:noFill/>
            <a:miter lim="800000"/>
            <a:headEnd/>
            <a:tailEnd/>
          </a:ln>
        </p:spPr>
      </p:pic>
      <p:pic>
        <p:nvPicPr>
          <p:cNvPr id="1035" name="Picture 14" descr="Logo"/>
          <p:cNvPicPr>
            <a:picLocks noChangeAspect="1" noChangeArrowheads="1"/>
          </p:cNvPicPr>
          <p:nvPr/>
        </p:nvPicPr>
        <p:blipFill>
          <a:blip r:embed="rId14"/>
          <a:srcRect/>
          <a:stretch>
            <a:fillRect/>
          </a:stretch>
        </p:blipFill>
        <p:spPr bwMode="auto">
          <a:xfrm>
            <a:off x="304800" y="457200"/>
            <a:ext cx="904875" cy="1008063"/>
          </a:xfrm>
          <a:prstGeom prst="rect">
            <a:avLst/>
          </a:prstGeom>
          <a:noFill/>
          <a:ln w="9525">
            <a:noFill/>
            <a:miter lim="800000"/>
            <a:headEnd/>
            <a:tailEnd/>
          </a:ln>
        </p:spPr>
      </p:pic>
      <p:sp>
        <p:nvSpPr>
          <p:cNvPr id="1036" name="Line 16"/>
          <p:cNvSpPr>
            <a:spLocks noChangeShapeType="1"/>
          </p:cNvSpPr>
          <p:nvPr/>
        </p:nvSpPr>
        <p:spPr bwMode="auto">
          <a:xfrm>
            <a:off x="2590800" y="0"/>
            <a:ext cx="0" cy="304800"/>
          </a:xfrm>
          <a:prstGeom prst="line">
            <a:avLst/>
          </a:prstGeom>
          <a:noFill/>
          <a:ln w="19050">
            <a:solidFill>
              <a:schemeClr val="bg1"/>
            </a:solidFill>
            <a:prstDash val="sysDot"/>
            <a:round/>
            <a:headEnd/>
            <a:tailEnd/>
          </a:ln>
        </p:spPr>
        <p:txBody>
          <a:bodyPr wrap="none" anchor="ctr"/>
          <a:lstStyle/>
          <a:p>
            <a:pPr>
              <a:defRPr/>
            </a:pPr>
            <a:endParaRPr lang="en-US"/>
          </a:p>
        </p:txBody>
      </p:sp>
      <p:pic>
        <p:nvPicPr>
          <p:cNvPr id="1037" name="Picture 17" descr="w"/>
          <p:cNvPicPr>
            <a:picLocks noChangeAspect="1" noChangeArrowheads="1"/>
          </p:cNvPicPr>
          <p:nvPr/>
        </p:nvPicPr>
        <p:blipFill>
          <a:blip r:embed="rId15"/>
          <a:srcRect/>
          <a:stretch>
            <a:fillRect/>
          </a:stretch>
        </p:blipFill>
        <p:spPr bwMode="auto">
          <a:xfrm>
            <a:off x="8763000" y="6584950"/>
            <a:ext cx="209550" cy="141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1" r:id="rId1"/>
    <p:sldLayoutId id="2147484752" r:id="rId2"/>
    <p:sldLayoutId id="2147484753" r:id="rId3"/>
    <p:sldLayoutId id="2147484762" r:id="rId4"/>
    <p:sldLayoutId id="2147484754" r:id="rId5"/>
    <p:sldLayoutId id="2147484755" r:id="rId6"/>
    <p:sldLayoutId id="2147484756" r:id="rId7"/>
    <p:sldLayoutId id="2147484757" r:id="rId8"/>
    <p:sldLayoutId id="2147484758" r:id="rId9"/>
    <p:sldLayoutId id="2147484759" r:id="rId10"/>
    <p:sldLayoutId id="2147484760" r:id="rId11"/>
  </p:sldLayoutIdLst>
  <p:transition spd="slow">
    <p:cover/>
  </p:transition>
  <p:timing>
    <p:tnLst>
      <p:par>
        <p:cTn id="1" dur="indefinite" restart="never" nodeType="tmRoot"/>
      </p:par>
    </p:tnLst>
  </p:timing>
  <p:hf sldNum="0" hdr="0" ftr="0"/>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Helvetica" charset="0"/>
          <a:ea typeface="ヒラギノ角ゴ Pro W3" charset="-128"/>
          <a:cs typeface="ヒラギノ角ゴ Pro W3" charset="-128"/>
        </a:defRPr>
      </a:lvl2pPr>
      <a:lvl3pPr algn="ctr" rtl="0" eaLnBrk="0" fontAlgn="base" hangingPunct="0">
        <a:spcBef>
          <a:spcPct val="0"/>
        </a:spcBef>
        <a:spcAft>
          <a:spcPct val="0"/>
        </a:spcAft>
        <a:defRPr sz="4000" b="1">
          <a:solidFill>
            <a:schemeClr val="bg1"/>
          </a:solidFill>
          <a:latin typeface="Helvetica" charset="0"/>
          <a:ea typeface="ヒラギノ角ゴ Pro W3" charset="-128"/>
          <a:cs typeface="ヒラギノ角ゴ Pro W3" charset="-128"/>
        </a:defRPr>
      </a:lvl3pPr>
      <a:lvl4pPr algn="ctr" rtl="0" eaLnBrk="0" fontAlgn="base" hangingPunct="0">
        <a:spcBef>
          <a:spcPct val="0"/>
        </a:spcBef>
        <a:spcAft>
          <a:spcPct val="0"/>
        </a:spcAft>
        <a:defRPr sz="4000" b="1">
          <a:solidFill>
            <a:schemeClr val="bg1"/>
          </a:solidFill>
          <a:latin typeface="Helvetica" charset="0"/>
          <a:ea typeface="ヒラギノ角ゴ Pro W3" charset="-128"/>
          <a:cs typeface="ヒラギノ角ゴ Pro W3" charset="-128"/>
        </a:defRPr>
      </a:lvl4pPr>
      <a:lvl5pPr algn="ctr" rtl="0" eaLnBrk="0" fontAlgn="base" hangingPunct="0">
        <a:spcBef>
          <a:spcPct val="0"/>
        </a:spcBef>
        <a:spcAft>
          <a:spcPct val="0"/>
        </a:spcAft>
        <a:defRPr sz="4000" b="1">
          <a:solidFill>
            <a:schemeClr val="bg1"/>
          </a:solidFill>
          <a:latin typeface="Helvetica" charset="0"/>
          <a:ea typeface="ヒラギノ角ゴ Pro W3" charset="-128"/>
          <a:cs typeface="ヒラギノ角ゴ Pro W3" charset="-128"/>
        </a:defRPr>
      </a:lvl5pPr>
      <a:lvl6pPr marL="457200" algn="r" rtl="0" fontAlgn="base">
        <a:spcBef>
          <a:spcPct val="0"/>
        </a:spcBef>
        <a:spcAft>
          <a:spcPct val="0"/>
        </a:spcAft>
        <a:defRPr sz="2800" b="1">
          <a:solidFill>
            <a:schemeClr val="bg1"/>
          </a:solidFill>
          <a:latin typeface="Helvetica" charset="0"/>
          <a:ea typeface="ヒラギノ角ゴ Pro W3" charset="-128"/>
          <a:cs typeface="ヒラギノ角ゴ Pro W3" charset="-128"/>
        </a:defRPr>
      </a:lvl6pPr>
      <a:lvl7pPr marL="914400" algn="r" rtl="0" fontAlgn="base">
        <a:spcBef>
          <a:spcPct val="0"/>
        </a:spcBef>
        <a:spcAft>
          <a:spcPct val="0"/>
        </a:spcAft>
        <a:defRPr sz="2800" b="1">
          <a:solidFill>
            <a:schemeClr val="bg1"/>
          </a:solidFill>
          <a:latin typeface="Helvetica" charset="0"/>
          <a:ea typeface="ヒラギノ角ゴ Pro W3" charset="-128"/>
          <a:cs typeface="ヒラギノ角ゴ Pro W3" charset="-128"/>
        </a:defRPr>
      </a:lvl7pPr>
      <a:lvl8pPr marL="1371600" algn="r" rtl="0" fontAlgn="base">
        <a:spcBef>
          <a:spcPct val="0"/>
        </a:spcBef>
        <a:spcAft>
          <a:spcPct val="0"/>
        </a:spcAft>
        <a:defRPr sz="2800" b="1">
          <a:solidFill>
            <a:schemeClr val="bg1"/>
          </a:solidFill>
          <a:latin typeface="Helvetica" charset="0"/>
          <a:ea typeface="ヒラギノ角ゴ Pro W3" charset="-128"/>
          <a:cs typeface="ヒラギノ角ゴ Pro W3" charset="-128"/>
        </a:defRPr>
      </a:lvl8pPr>
      <a:lvl9pPr marL="1828800" algn="r" rtl="0" fontAlgn="base">
        <a:spcBef>
          <a:spcPct val="0"/>
        </a:spcBef>
        <a:spcAft>
          <a:spcPct val="0"/>
        </a:spcAft>
        <a:defRPr sz="2800" b="1">
          <a:solidFill>
            <a:schemeClr val="bg1"/>
          </a:solidFill>
          <a:latin typeface="Helvetica"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ea typeface="+mn-ea"/>
          <a:cs typeface="+mn-cs"/>
        </a:defRPr>
      </a:lvl2pPr>
      <a:lvl3pPr marL="1143000" indent="-228600" algn="l" rtl="0" eaLnBrk="0" fontAlgn="base" hangingPunct="0">
        <a:spcBef>
          <a:spcPct val="20000"/>
        </a:spcBef>
        <a:spcAft>
          <a:spcPct val="0"/>
        </a:spcAft>
        <a:buChar char="•"/>
        <a:defRPr sz="2400">
          <a:solidFill>
            <a:schemeClr val="bg2"/>
          </a:solidFill>
          <a:latin typeface="+mn-lt"/>
          <a:ea typeface="+mn-ea"/>
          <a:cs typeface="+mn-cs"/>
        </a:defRPr>
      </a:lvl3pPr>
      <a:lvl4pPr marL="1600200" indent="-228600" algn="l" rtl="0" eaLnBrk="0" fontAlgn="base" hangingPunct="0">
        <a:spcBef>
          <a:spcPct val="20000"/>
        </a:spcBef>
        <a:spcAft>
          <a:spcPct val="0"/>
        </a:spcAft>
        <a:buChar char="–"/>
        <a:defRPr sz="2000">
          <a:solidFill>
            <a:schemeClr val="bg2"/>
          </a:solidFill>
          <a:latin typeface="+mn-lt"/>
          <a:ea typeface="+mn-ea"/>
          <a:cs typeface="+mn-cs"/>
        </a:defRPr>
      </a:lvl4pPr>
      <a:lvl5pPr marL="2057400" indent="-228600" algn="l" rtl="0" eaLnBrk="0" fontAlgn="base" hangingPunct="0">
        <a:spcBef>
          <a:spcPct val="20000"/>
        </a:spcBef>
        <a:spcAft>
          <a:spcPct val="0"/>
        </a:spcAft>
        <a:buChar char="»"/>
        <a:defRPr sz="2000">
          <a:solidFill>
            <a:schemeClr val="bg2"/>
          </a:solidFill>
          <a:latin typeface="+mn-lt"/>
          <a:ea typeface="+mn-ea"/>
          <a:cs typeface="+mn-cs"/>
        </a:defRPr>
      </a:lvl5pPr>
      <a:lvl6pPr marL="2514600" indent="-228600" algn="l" rtl="0" fontAlgn="base">
        <a:spcBef>
          <a:spcPct val="20000"/>
        </a:spcBef>
        <a:spcAft>
          <a:spcPct val="0"/>
        </a:spcAft>
        <a:buChar char="»"/>
        <a:defRPr sz="2000">
          <a:solidFill>
            <a:schemeClr val="bg2"/>
          </a:solidFill>
          <a:latin typeface="+mn-lt"/>
          <a:ea typeface="+mn-ea"/>
          <a:cs typeface="+mn-cs"/>
        </a:defRPr>
      </a:lvl6pPr>
      <a:lvl7pPr marL="2971800" indent="-228600" algn="l" rtl="0" fontAlgn="base">
        <a:spcBef>
          <a:spcPct val="20000"/>
        </a:spcBef>
        <a:spcAft>
          <a:spcPct val="0"/>
        </a:spcAft>
        <a:buChar char="»"/>
        <a:defRPr sz="2000">
          <a:solidFill>
            <a:schemeClr val="bg2"/>
          </a:solidFill>
          <a:latin typeface="+mn-lt"/>
          <a:ea typeface="+mn-ea"/>
          <a:cs typeface="+mn-cs"/>
        </a:defRPr>
      </a:lvl7pPr>
      <a:lvl8pPr marL="3429000" indent="-228600" algn="l" rtl="0" fontAlgn="base">
        <a:spcBef>
          <a:spcPct val="20000"/>
        </a:spcBef>
        <a:spcAft>
          <a:spcPct val="0"/>
        </a:spcAft>
        <a:buChar char="»"/>
        <a:defRPr sz="2000">
          <a:solidFill>
            <a:schemeClr val="bg2"/>
          </a:solidFill>
          <a:latin typeface="+mn-lt"/>
          <a:ea typeface="+mn-ea"/>
          <a:cs typeface="+mn-cs"/>
        </a:defRPr>
      </a:lvl8pPr>
      <a:lvl9pPr marL="3886200" indent="-228600" algn="l" rtl="0" fontAlgn="base">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8"/>
          <p:cNvSpPr txBox="1">
            <a:spLocks noChangeArrowheads="1"/>
          </p:cNvSpPr>
          <p:nvPr/>
        </p:nvSpPr>
        <p:spPr bwMode="auto">
          <a:xfrm>
            <a:off x="1447800" y="2667000"/>
            <a:ext cx="7696200" cy="1631216"/>
          </a:xfrm>
          <a:prstGeom prst="rect">
            <a:avLst/>
          </a:prstGeom>
          <a:noFill/>
          <a:ln w="9525">
            <a:noFill/>
            <a:miter lim="800000"/>
            <a:headEnd/>
            <a:tailEnd/>
          </a:ln>
        </p:spPr>
        <p:txBody>
          <a:bodyPr>
            <a:spAutoFit/>
          </a:bodyPr>
          <a:lstStyle/>
          <a:p>
            <a:pPr algn="ctr"/>
            <a:r>
              <a:rPr lang="en-US" sz="2800" b="1" baseline="0" dirty="0" smtClean="0">
                <a:solidFill>
                  <a:schemeClr val="bg1"/>
                </a:solidFill>
              </a:rPr>
              <a:t>When Central Offices Help Principals Grow as Instructional Leaders</a:t>
            </a:r>
          </a:p>
          <a:p>
            <a:pPr algn="ctr"/>
            <a:endParaRPr lang="en-US" sz="1200" b="1" baseline="0" dirty="0" smtClean="0">
              <a:solidFill>
                <a:schemeClr val="bg1"/>
              </a:solidFill>
            </a:endParaRPr>
          </a:p>
          <a:p>
            <a:pPr algn="ctr"/>
            <a:r>
              <a:rPr lang="en-US" sz="3200" b="1" baseline="0" dirty="0" smtClean="0">
                <a:solidFill>
                  <a:schemeClr val="bg1"/>
                </a:solidFill>
              </a:rPr>
              <a:t>What’s data got to do with it?</a:t>
            </a:r>
            <a:r>
              <a:rPr lang="en-US" sz="3200" baseline="0" dirty="0" smtClean="0">
                <a:solidFill>
                  <a:schemeClr val="bg1"/>
                </a:solidFill>
              </a:rPr>
              <a:t> </a:t>
            </a:r>
            <a:endParaRPr lang="en-US" sz="3200" baseline="0" dirty="0">
              <a:solidFill>
                <a:schemeClr val="bg1"/>
              </a:solidFill>
            </a:endParaRPr>
          </a:p>
        </p:txBody>
      </p:sp>
      <p:sp>
        <p:nvSpPr>
          <p:cNvPr id="5123" name="TextBox 9"/>
          <p:cNvSpPr txBox="1">
            <a:spLocks noChangeArrowheads="1"/>
          </p:cNvSpPr>
          <p:nvPr/>
        </p:nvSpPr>
        <p:spPr bwMode="auto">
          <a:xfrm>
            <a:off x="1752600" y="4572000"/>
            <a:ext cx="7086600" cy="1846659"/>
          </a:xfrm>
          <a:prstGeom prst="rect">
            <a:avLst/>
          </a:prstGeom>
          <a:noFill/>
          <a:ln w="9525">
            <a:noFill/>
            <a:miter lim="800000"/>
            <a:headEnd/>
            <a:tailEnd/>
          </a:ln>
        </p:spPr>
        <p:txBody>
          <a:bodyPr wrap="square">
            <a:spAutoFit/>
          </a:bodyPr>
          <a:lstStyle/>
          <a:p>
            <a:pPr algn="ctr"/>
            <a:r>
              <a:rPr lang="en-US" sz="2000" baseline="0" dirty="0">
                <a:solidFill>
                  <a:schemeClr val="bg1"/>
                </a:solidFill>
              </a:rPr>
              <a:t>Meredith I. Honig </a:t>
            </a:r>
          </a:p>
          <a:p>
            <a:pPr algn="ctr"/>
            <a:r>
              <a:rPr lang="en-US" sz="1600" baseline="0" dirty="0">
                <a:solidFill>
                  <a:schemeClr val="bg1"/>
                </a:solidFill>
              </a:rPr>
              <a:t>Associate </a:t>
            </a:r>
            <a:r>
              <a:rPr lang="en-US" sz="1600" baseline="0" dirty="0" smtClean="0">
                <a:solidFill>
                  <a:schemeClr val="bg1"/>
                </a:solidFill>
              </a:rPr>
              <a:t>Professor, Ed. Leadership, Organizations &amp; Policy</a:t>
            </a:r>
          </a:p>
          <a:p>
            <a:pPr algn="ctr"/>
            <a:r>
              <a:rPr lang="en-US" sz="1600" baseline="0" dirty="0" smtClean="0">
                <a:solidFill>
                  <a:schemeClr val="bg1"/>
                </a:solidFill>
              </a:rPr>
              <a:t>Director, District Leadership Design Lab</a:t>
            </a:r>
            <a:endParaRPr lang="en-US" sz="1600" baseline="0" dirty="0">
              <a:solidFill>
                <a:schemeClr val="bg1"/>
              </a:solidFill>
            </a:endParaRPr>
          </a:p>
          <a:p>
            <a:pPr algn="ctr"/>
            <a:endParaRPr lang="en-US" sz="2000" baseline="0" dirty="0">
              <a:solidFill>
                <a:schemeClr val="bg1"/>
              </a:solidFill>
            </a:endParaRPr>
          </a:p>
          <a:p>
            <a:pPr algn="ctr"/>
            <a:r>
              <a:rPr lang="en-US" sz="1400" baseline="0" dirty="0" smtClean="0">
                <a:solidFill>
                  <a:schemeClr val="bg1"/>
                </a:solidFill>
              </a:rPr>
              <a:t>WEBINAR prepared for The Bill &amp; Melinda Gates Foundation</a:t>
            </a:r>
          </a:p>
          <a:p>
            <a:pPr algn="ctr"/>
            <a:r>
              <a:rPr lang="en-US" sz="1400" baseline="0" dirty="0" smtClean="0">
                <a:solidFill>
                  <a:schemeClr val="bg1"/>
                </a:solidFill>
              </a:rPr>
              <a:t>Leading for Effective Teaching project</a:t>
            </a:r>
          </a:p>
          <a:p>
            <a:pPr algn="ctr"/>
            <a:r>
              <a:rPr lang="en-US" sz="1400" baseline="0" dirty="0" smtClean="0">
                <a:solidFill>
                  <a:schemeClr val="bg1"/>
                </a:solidFill>
              </a:rPr>
              <a:t>March 19, 2014</a:t>
            </a:r>
            <a:endParaRPr lang="en-US" sz="1400" baseline="0" dirty="0">
              <a:solidFill>
                <a:schemeClr val="bg1"/>
              </a:solidFill>
            </a:endParaRP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eft-Right Arrow 8"/>
          <p:cNvSpPr/>
          <p:nvPr/>
        </p:nvSpPr>
        <p:spPr bwMode="auto">
          <a:xfrm>
            <a:off x="2819400" y="4730262"/>
            <a:ext cx="3048000" cy="1524000"/>
          </a:xfrm>
          <a:prstGeom prst="leftRightArrow">
            <a:avLst/>
          </a:prstGeom>
          <a:solidFill>
            <a:srgbClr val="CCECFF"/>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Arial" charset="0"/>
              <a:ea typeface="ヒラギノ角ゴ Pro W3" charset="-128"/>
              <a:cs typeface="ヒラギノ角ゴ Pro W3" charset="-128"/>
            </a:endParaRPr>
          </a:p>
        </p:txBody>
      </p:sp>
      <p:sp>
        <p:nvSpPr>
          <p:cNvPr id="8" name="Left-Right Arrow 7"/>
          <p:cNvSpPr/>
          <p:nvPr/>
        </p:nvSpPr>
        <p:spPr bwMode="auto">
          <a:xfrm>
            <a:off x="2819400" y="2514600"/>
            <a:ext cx="3048000" cy="1524000"/>
          </a:xfrm>
          <a:prstGeom prst="leftRight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Arial" charset="0"/>
              <a:ea typeface="ヒラギノ角ゴ Pro W3" charset="-128"/>
              <a:cs typeface="ヒラギノ角ゴ Pro W3" charset="-128"/>
            </a:endParaRPr>
          </a:p>
        </p:txBody>
      </p:sp>
      <p:sp>
        <p:nvSpPr>
          <p:cNvPr id="2" name="Title 1"/>
          <p:cNvSpPr>
            <a:spLocks noGrp="1"/>
          </p:cNvSpPr>
          <p:nvPr>
            <p:ph type="title"/>
          </p:nvPr>
        </p:nvSpPr>
        <p:spPr/>
        <p:txBody>
          <a:bodyPr/>
          <a:lstStyle/>
          <a:p>
            <a:r>
              <a:rPr lang="en-US" sz="2400" dirty="0" smtClean="0"/>
              <a:t>Meaningful Measures &amp; Supports in </a:t>
            </a:r>
            <a:br>
              <a:rPr lang="en-US" sz="2400" dirty="0" smtClean="0"/>
            </a:br>
            <a:r>
              <a:rPr lang="en-US" sz="3200" dirty="0" smtClean="0"/>
              <a:t>#1 Principal-ILD Partnerships</a:t>
            </a:r>
            <a:endParaRPr lang="en-US" sz="3200" dirty="0"/>
          </a:p>
        </p:txBody>
      </p:sp>
      <p:sp>
        <p:nvSpPr>
          <p:cNvPr id="3" name="Content Placeholder 2"/>
          <p:cNvSpPr>
            <a:spLocks noGrp="1"/>
          </p:cNvSpPr>
          <p:nvPr>
            <p:ph sz="half" idx="1"/>
          </p:nvPr>
        </p:nvSpPr>
        <p:spPr>
          <a:xfrm>
            <a:off x="304800" y="1981200"/>
            <a:ext cx="4495800" cy="4114800"/>
          </a:xfrm>
        </p:spPr>
        <p:txBody>
          <a:bodyPr/>
          <a:lstStyle/>
          <a:p>
            <a:pPr marL="0" indent="0" algn="ctr">
              <a:buNone/>
            </a:pPr>
            <a:r>
              <a:rPr lang="en-US" b="1" u="sng" dirty="0" smtClean="0">
                <a:solidFill>
                  <a:schemeClr val="tx1"/>
                </a:solidFill>
              </a:rPr>
              <a:t>Measures</a:t>
            </a:r>
            <a:endParaRPr lang="en-US" b="1" u="sng" dirty="0">
              <a:solidFill>
                <a:schemeClr val="tx1"/>
              </a:solidFill>
            </a:endParaRPr>
          </a:p>
          <a:p>
            <a:r>
              <a:rPr lang="en-US" dirty="0" smtClean="0">
                <a:solidFill>
                  <a:schemeClr val="tx1"/>
                </a:solidFill>
              </a:rPr>
              <a:t>Clear definition: Principal instructional leadership</a:t>
            </a:r>
          </a:p>
          <a:p>
            <a:r>
              <a:rPr lang="en-US" dirty="0">
                <a:solidFill>
                  <a:schemeClr val="tx1"/>
                </a:solidFill>
              </a:rPr>
              <a:t>M</a:t>
            </a:r>
            <a:r>
              <a:rPr lang="en-US" dirty="0" smtClean="0">
                <a:solidFill>
                  <a:schemeClr val="tx1"/>
                </a:solidFill>
              </a:rPr>
              <a:t>ultiple data sources about principal practice</a:t>
            </a:r>
          </a:p>
          <a:p>
            <a:endParaRPr lang="en-US" sz="1000" dirty="0">
              <a:solidFill>
                <a:schemeClr val="tx1"/>
              </a:solidFill>
            </a:endParaRPr>
          </a:p>
          <a:p>
            <a:r>
              <a:rPr lang="en-US" dirty="0" smtClean="0">
                <a:solidFill>
                  <a:schemeClr val="tx1"/>
                </a:solidFill>
              </a:rPr>
              <a:t>Clear definition: ILD practice</a:t>
            </a:r>
          </a:p>
          <a:p>
            <a:r>
              <a:rPr lang="en-US" dirty="0" smtClean="0">
                <a:solidFill>
                  <a:schemeClr val="tx1"/>
                </a:solidFill>
              </a:rPr>
              <a:t>Multiple data sources about ILD practice</a:t>
            </a:r>
            <a:endParaRPr lang="en-US" dirty="0">
              <a:solidFill>
                <a:schemeClr val="tx1"/>
              </a:solidFill>
            </a:endParaRPr>
          </a:p>
        </p:txBody>
      </p:sp>
      <p:sp>
        <p:nvSpPr>
          <p:cNvPr id="6" name="Content Placeholder 5"/>
          <p:cNvSpPr>
            <a:spLocks noGrp="1"/>
          </p:cNvSpPr>
          <p:nvPr>
            <p:ph sz="half" idx="2"/>
          </p:nvPr>
        </p:nvSpPr>
        <p:spPr>
          <a:xfrm>
            <a:off x="5029200" y="1981200"/>
            <a:ext cx="3962400" cy="4114800"/>
          </a:xfrm>
        </p:spPr>
        <p:txBody>
          <a:bodyPr/>
          <a:lstStyle/>
          <a:p>
            <a:pPr marL="0" indent="0" algn="ctr">
              <a:buNone/>
            </a:pPr>
            <a:r>
              <a:rPr lang="en-US" b="1" u="sng" dirty="0" smtClean="0">
                <a:solidFill>
                  <a:schemeClr val="tx1"/>
                </a:solidFill>
              </a:rPr>
              <a:t>Supports</a:t>
            </a:r>
          </a:p>
          <a:p>
            <a:endParaRPr lang="en-US" sz="1200" dirty="0" smtClean="0">
              <a:solidFill>
                <a:schemeClr val="tx1"/>
              </a:solidFill>
            </a:endParaRPr>
          </a:p>
          <a:p>
            <a:r>
              <a:rPr lang="en-US" dirty="0" smtClean="0">
                <a:solidFill>
                  <a:schemeClr val="tx1"/>
                </a:solidFill>
              </a:rPr>
              <a:t>Role definitions</a:t>
            </a:r>
          </a:p>
          <a:p>
            <a:r>
              <a:rPr lang="en-US" dirty="0" smtClean="0">
                <a:solidFill>
                  <a:schemeClr val="tx1"/>
                </a:solidFill>
              </a:rPr>
              <a:t>Data about </a:t>
            </a:r>
            <a:r>
              <a:rPr lang="en-US" i="1" dirty="0" smtClean="0">
                <a:solidFill>
                  <a:schemeClr val="tx1"/>
                </a:solidFill>
              </a:rPr>
              <a:t>practice</a:t>
            </a:r>
          </a:p>
          <a:p>
            <a:r>
              <a:rPr lang="en-US" dirty="0" smtClean="0">
                <a:solidFill>
                  <a:schemeClr val="tx1"/>
                </a:solidFill>
              </a:rPr>
              <a:t>Systems for data tracking and analysis</a:t>
            </a:r>
          </a:p>
          <a:p>
            <a:r>
              <a:rPr lang="en-US" dirty="0" smtClean="0">
                <a:solidFill>
                  <a:schemeClr val="tx1"/>
                </a:solidFill>
              </a:rPr>
              <a:t>Case-based coaching, led internally</a:t>
            </a:r>
          </a:p>
          <a:p>
            <a:pPr marL="0" indent="0">
              <a:buNone/>
            </a:pPr>
            <a:endParaRPr lang="en-US" sz="1600" dirty="0" smtClean="0">
              <a:solidFill>
                <a:schemeClr val="tx1"/>
              </a:solidFill>
            </a:endParaRPr>
          </a:p>
          <a:p>
            <a:pPr marL="0" indent="0">
              <a:buNone/>
            </a:pPr>
            <a:endParaRPr lang="en-US" sz="1600" dirty="0" smtClean="0">
              <a:solidFill>
                <a:schemeClr val="tx1"/>
              </a:solidFill>
            </a:endParaRPr>
          </a:p>
          <a:p>
            <a:pPr marL="0" indent="0">
              <a:buNone/>
            </a:pPr>
            <a:endParaRPr lang="en-US" sz="1600" dirty="0" smtClean="0">
              <a:solidFill>
                <a:schemeClr val="tx1"/>
              </a:solidFill>
            </a:endParaRPr>
          </a:p>
          <a:p>
            <a:endParaRPr lang="en-US" dirty="0">
              <a:solidFill>
                <a:schemeClr val="tx1"/>
              </a:solidFill>
            </a:endParaRPr>
          </a:p>
          <a:p>
            <a:endParaRPr lang="en-US" dirty="0">
              <a:solidFill>
                <a:schemeClr val="tx1"/>
              </a:solidFill>
            </a:endParaRPr>
          </a:p>
        </p:txBody>
      </p:sp>
      <p:pic>
        <p:nvPicPr>
          <p:cNvPr id="5" name="Picture 4" descr="https://depot.gdnet.org/cms/gallery/6-iStock_000006736418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79829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121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Performance-oriented Services</a:t>
            </a:r>
            <a:endParaRPr lang="en-US" dirty="0"/>
          </a:p>
        </p:txBody>
      </p:sp>
      <p:sp>
        <p:nvSpPr>
          <p:cNvPr id="3" name="Content Placeholder 2"/>
          <p:cNvSpPr>
            <a:spLocks noGrp="1"/>
          </p:cNvSpPr>
          <p:nvPr>
            <p:ph idx="1"/>
          </p:nvPr>
        </p:nvSpPr>
        <p:spPr>
          <a:xfrm>
            <a:off x="228600" y="1752600"/>
            <a:ext cx="3886200" cy="4114800"/>
          </a:xfrm>
        </p:spPr>
        <p:txBody>
          <a:bodyPr/>
          <a:lstStyle/>
          <a:p>
            <a:pPr marL="342900" lvl="1" indent="-342900">
              <a:spcBef>
                <a:spcPts val="0"/>
              </a:spcBef>
              <a:buNone/>
            </a:pPr>
            <a:r>
              <a:rPr lang="en-US" sz="3600" dirty="0" smtClean="0">
                <a:solidFill>
                  <a:schemeClr val="tx1"/>
                </a:solidFill>
              </a:rPr>
              <a:t>#</a:t>
            </a:r>
            <a:r>
              <a:rPr lang="en-US" sz="3200" dirty="0" smtClean="0">
                <a:solidFill>
                  <a:schemeClr val="tx1"/>
                </a:solidFill>
              </a:rPr>
              <a:t>2 Shifting everyone’s work so that all staff provide high-quality, differentiated relevant services in support of instructional improvement</a:t>
            </a:r>
            <a:endParaRPr lang="en-US" sz="3200" dirty="0"/>
          </a:p>
        </p:txBody>
      </p:sp>
      <p:pic>
        <p:nvPicPr>
          <p:cNvPr id="31746" name="Picture 2" descr="http://community.mis.temple.edu/pujashah/files/2011/11/services_img1.jpg"/>
          <p:cNvPicPr>
            <a:picLocks noChangeAspect="1" noChangeArrowheads="1"/>
          </p:cNvPicPr>
          <p:nvPr/>
        </p:nvPicPr>
        <p:blipFill>
          <a:blip r:embed="rId3"/>
          <a:srcRect/>
          <a:stretch>
            <a:fillRect/>
          </a:stretch>
        </p:blipFill>
        <p:spPr bwMode="auto">
          <a:xfrm>
            <a:off x="4648200" y="2438400"/>
            <a:ext cx="3733800" cy="3733800"/>
          </a:xfrm>
          <a:prstGeom prst="rect">
            <a:avLst/>
          </a:prstGeom>
          <a:noFill/>
        </p:spPr>
      </p:pic>
      <p:pic>
        <p:nvPicPr>
          <p:cNvPr id="31748" name="Picture 4" descr="http://1.bp.blogspot.com/-at219j96Qeo/TbmCoKi7iiI/AAAAAAAAE6o/ZIHUew1AMH0/s1600/customer-service1.jpg"/>
          <p:cNvPicPr>
            <a:picLocks noChangeAspect="1" noChangeArrowheads="1"/>
          </p:cNvPicPr>
          <p:nvPr/>
        </p:nvPicPr>
        <p:blipFill>
          <a:blip r:embed="rId4"/>
          <a:srcRect/>
          <a:stretch>
            <a:fillRect/>
          </a:stretch>
        </p:blipFill>
        <p:spPr bwMode="auto">
          <a:xfrm>
            <a:off x="4343400" y="2286000"/>
            <a:ext cx="4397418" cy="3657600"/>
          </a:xfrm>
          <a:prstGeom prst="rect">
            <a:avLst/>
          </a:prstGeom>
          <a:noFill/>
        </p:spPr>
      </p:pic>
      <p:sp>
        <p:nvSpPr>
          <p:cNvPr id="12" name="TextBox 11"/>
          <p:cNvSpPr txBox="1"/>
          <p:nvPr/>
        </p:nvSpPr>
        <p:spPr>
          <a:xfrm>
            <a:off x="5638800" y="6248400"/>
            <a:ext cx="1835246" cy="584775"/>
          </a:xfrm>
          <a:prstGeom prst="rect">
            <a:avLst/>
          </a:prstGeom>
          <a:noFill/>
        </p:spPr>
        <p:txBody>
          <a:bodyPr wrap="none" rtlCol="0">
            <a:spAutoFit/>
          </a:bodyPr>
          <a:lstStyle/>
          <a:p>
            <a:r>
              <a:rPr lang="en-US" b="1" dirty="0" smtClean="0"/>
              <a:t>(The Right Work)</a:t>
            </a:r>
          </a:p>
          <a:p>
            <a:endParaRPr lang="en-US" b="1" dirty="0"/>
          </a:p>
        </p:txBody>
      </p:sp>
      <p:cxnSp>
        <p:nvCxnSpPr>
          <p:cNvPr id="8" name="Straight Connector 7"/>
          <p:cNvCxnSpPr/>
          <p:nvPr/>
        </p:nvCxnSpPr>
        <p:spPr bwMode="auto">
          <a:xfrm flipV="1">
            <a:off x="3733800" y="2133600"/>
            <a:ext cx="5105400" cy="1905000"/>
          </a:xfrm>
          <a:prstGeom prst="line">
            <a:avLst/>
          </a:prstGeom>
          <a:solidFill>
            <a:schemeClr val="accent1"/>
          </a:solidFill>
          <a:ln w="5715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4196625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1748"/>
                                        </p:tgtEl>
                                      </p:cBhvr>
                                    </p:animEffect>
                                    <p:set>
                                      <p:cBhvr>
                                        <p:cTn id="12" dur="1" fill="hold">
                                          <p:stCondLst>
                                            <p:cond delay="499"/>
                                          </p:stCondLst>
                                        </p:cTn>
                                        <p:tgtEl>
                                          <p:spTgt spid="31748"/>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1746"/>
                                        </p:tgtEl>
                                        <p:attrNameLst>
                                          <p:attrName>style.visibility</p:attrName>
                                        </p:attrNameLst>
                                      </p:cBhvr>
                                      <p:to>
                                        <p:strVal val="visible"/>
                                      </p:to>
                                    </p:set>
                                    <p:animEffect transition="in" filter="blinds(horizontal)">
                                      <p:cBhvr>
                                        <p:cTn id="20" dur="500"/>
                                        <p:tgtEl>
                                          <p:spTgt spid="3174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445733" y="228600"/>
            <a:ext cx="7315200" cy="1219200"/>
          </a:xfrm>
        </p:spPr>
        <p:txBody>
          <a:bodyPr/>
          <a:lstStyle/>
          <a:p>
            <a:r>
              <a:rPr lang="en-US" sz="2400" dirty="0" smtClean="0"/>
              <a:t>An Example:</a:t>
            </a:r>
            <a:r>
              <a:rPr lang="en-US" sz="3600" dirty="0" smtClean="0"/>
              <a:t> </a:t>
            </a:r>
            <a:br>
              <a:rPr lang="en-US" sz="3600" dirty="0" smtClean="0"/>
            </a:br>
            <a:r>
              <a:rPr lang="en-US" sz="2800" dirty="0" smtClean="0"/>
              <a:t>Instructional Services Transformation</a:t>
            </a:r>
            <a:endParaRPr lang="en-US" sz="2800" i="1" dirty="0" smtClean="0"/>
          </a:p>
        </p:txBody>
      </p:sp>
      <p:sp>
        <p:nvSpPr>
          <p:cNvPr id="29699" name="Content Placeholder 4"/>
          <p:cNvSpPr>
            <a:spLocks noGrp="1"/>
          </p:cNvSpPr>
          <p:nvPr>
            <p:ph sz="half" idx="1"/>
          </p:nvPr>
        </p:nvSpPr>
        <p:spPr>
          <a:xfrm>
            <a:off x="0" y="1828800"/>
            <a:ext cx="3657600" cy="4114800"/>
          </a:xfrm>
        </p:spPr>
        <p:txBody>
          <a:bodyPr/>
          <a:lstStyle/>
          <a:p>
            <a:pPr algn="ctr">
              <a:buFontTx/>
              <a:buNone/>
            </a:pPr>
            <a:r>
              <a:rPr lang="en-US" u="sng" dirty="0" smtClean="0">
                <a:solidFill>
                  <a:schemeClr val="tx1"/>
                </a:solidFill>
              </a:rPr>
              <a:t>C &amp; I (“Before”)</a:t>
            </a:r>
          </a:p>
          <a:p>
            <a:r>
              <a:rPr lang="en-US" dirty="0" smtClean="0">
                <a:solidFill>
                  <a:schemeClr val="tx1"/>
                </a:solidFill>
              </a:rPr>
              <a:t>Administers programs largely based on funding </a:t>
            </a:r>
          </a:p>
          <a:p>
            <a:endParaRPr lang="en-US" dirty="0" smtClean="0">
              <a:solidFill>
                <a:schemeClr val="tx1"/>
              </a:solidFill>
            </a:endParaRPr>
          </a:p>
          <a:p>
            <a:r>
              <a:rPr lang="en-US" dirty="0" smtClean="0">
                <a:solidFill>
                  <a:schemeClr val="tx1"/>
                </a:solidFill>
              </a:rPr>
              <a:t>Little coherence or synergies</a:t>
            </a:r>
          </a:p>
          <a:p>
            <a:endParaRPr lang="en-US" dirty="0" smtClean="0">
              <a:solidFill>
                <a:schemeClr val="tx1"/>
              </a:solidFill>
            </a:endParaRPr>
          </a:p>
          <a:p>
            <a:r>
              <a:rPr lang="en-US" dirty="0" smtClean="0">
                <a:solidFill>
                  <a:schemeClr val="tx1"/>
                </a:solidFill>
              </a:rPr>
              <a:t>No </a:t>
            </a:r>
            <a:r>
              <a:rPr lang="en-US" i="1" dirty="0" smtClean="0">
                <a:solidFill>
                  <a:schemeClr val="tx1"/>
                </a:solidFill>
              </a:rPr>
              <a:t>central office </a:t>
            </a:r>
            <a:r>
              <a:rPr lang="en-US" dirty="0" smtClean="0">
                <a:solidFill>
                  <a:schemeClr val="tx1"/>
                </a:solidFill>
              </a:rPr>
              <a:t>performance data</a:t>
            </a:r>
          </a:p>
          <a:p>
            <a:pPr>
              <a:buFontTx/>
              <a:buNone/>
            </a:pPr>
            <a:endParaRPr lang="en-US" dirty="0" smtClean="0"/>
          </a:p>
        </p:txBody>
      </p:sp>
      <p:sp>
        <p:nvSpPr>
          <p:cNvPr id="4" name="Content Placeholder 3"/>
          <p:cNvSpPr>
            <a:spLocks noGrp="1"/>
          </p:cNvSpPr>
          <p:nvPr>
            <p:ph sz="half" idx="2"/>
          </p:nvPr>
        </p:nvSpPr>
        <p:spPr>
          <a:xfrm>
            <a:off x="3581400" y="1828800"/>
            <a:ext cx="5410200" cy="4114800"/>
          </a:xfrm>
        </p:spPr>
        <p:txBody>
          <a:bodyPr/>
          <a:lstStyle/>
          <a:p>
            <a:pPr algn="ctr">
              <a:buFontTx/>
              <a:buNone/>
            </a:pPr>
            <a:r>
              <a:rPr lang="en-US" u="sng" dirty="0" smtClean="0">
                <a:solidFill>
                  <a:schemeClr val="tx1"/>
                </a:solidFill>
              </a:rPr>
              <a:t>Instructional Services (“After”)</a:t>
            </a:r>
          </a:p>
          <a:p>
            <a:r>
              <a:rPr lang="en-US" dirty="0" smtClean="0">
                <a:solidFill>
                  <a:schemeClr val="tx1"/>
                </a:solidFill>
              </a:rPr>
              <a:t>Transparent menu of tiered services likely to realize results</a:t>
            </a:r>
            <a:endParaRPr lang="en-US" sz="2000" dirty="0" smtClean="0">
              <a:solidFill>
                <a:schemeClr val="tx1"/>
              </a:solidFill>
            </a:endParaRPr>
          </a:p>
          <a:p>
            <a:endParaRPr lang="en-US" sz="2000" dirty="0" smtClean="0">
              <a:solidFill>
                <a:schemeClr val="tx1"/>
              </a:solidFill>
            </a:endParaRPr>
          </a:p>
          <a:p>
            <a:r>
              <a:rPr lang="en-US" dirty="0" smtClean="0">
                <a:solidFill>
                  <a:schemeClr val="tx1"/>
                </a:solidFill>
              </a:rPr>
              <a:t>ILDs-Principals draw on services to support professional learning goals</a:t>
            </a:r>
          </a:p>
          <a:p>
            <a:endParaRPr lang="en-US" sz="2000" dirty="0" smtClean="0">
              <a:solidFill>
                <a:schemeClr val="tx1"/>
              </a:solidFill>
            </a:endParaRPr>
          </a:p>
          <a:p>
            <a:r>
              <a:rPr lang="en-US" dirty="0" smtClean="0">
                <a:solidFill>
                  <a:schemeClr val="tx1"/>
                </a:solidFill>
              </a:rPr>
              <a:t>Staff continually assess their own performance</a:t>
            </a:r>
          </a:p>
        </p:txBody>
      </p:sp>
      <p:cxnSp>
        <p:nvCxnSpPr>
          <p:cNvPr id="30725" name="Straight Connector 6"/>
          <p:cNvCxnSpPr>
            <a:cxnSpLocks noChangeShapeType="1"/>
          </p:cNvCxnSpPr>
          <p:nvPr/>
        </p:nvCxnSpPr>
        <p:spPr bwMode="auto">
          <a:xfrm rot="5400000">
            <a:off x="1143000" y="4267200"/>
            <a:ext cx="4572000" cy="0"/>
          </a:xfrm>
          <a:prstGeom prst="line">
            <a:avLst/>
          </a:prstGeom>
          <a:noFill/>
          <a:ln w="38100">
            <a:solidFill>
              <a:schemeClr val="tx1"/>
            </a:solidFill>
            <a:round/>
            <a:headEnd/>
            <a:tailEnd/>
          </a:ln>
        </p:spPr>
      </p:cxnSp>
      <p:pic>
        <p:nvPicPr>
          <p:cNvPr id="6" name="Picture 2" descr="http://community.mis.temple.edu/pujashah/files/2011/11/services_img1.jpg"/>
          <p:cNvPicPr>
            <a:picLocks noChangeAspect="1" noChangeArrowheads="1"/>
          </p:cNvPicPr>
          <p:nvPr/>
        </p:nvPicPr>
        <p:blipFill>
          <a:blip r:embed="rId3"/>
          <a:srcRect/>
          <a:stretch>
            <a:fillRect/>
          </a:stretch>
        </p:blipFill>
        <p:spPr bwMode="auto">
          <a:xfrm>
            <a:off x="0" y="381000"/>
            <a:ext cx="1445733" cy="1447800"/>
          </a:xfrm>
          <a:prstGeom prst="rect">
            <a:avLst/>
          </a:prstGeom>
          <a:noFill/>
        </p:spPr>
      </p:pic>
    </p:spTree>
    <p:extLst>
      <p:ext uri="{BB962C8B-B14F-4D97-AF65-F5344CB8AC3E}">
        <p14:creationId xmlns:p14="http://schemas.microsoft.com/office/powerpoint/2010/main" val="27289511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7" dur="500"/>
                                        <p:tgtEl>
                                          <p:spTgt spid="2969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10" dur="500"/>
                                        <p:tgtEl>
                                          <p:spTgt spid="29699">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699">
                                            <p:txEl>
                                              <p:pRg st="5" end="5"/>
                                            </p:txEl>
                                          </p:spTgt>
                                        </p:tgtEl>
                                        <p:attrNameLst>
                                          <p:attrName>style.visibility</p:attrName>
                                        </p:attrNameLst>
                                      </p:cBhvr>
                                      <p:to>
                                        <p:strVal val="visible"/>
                                      </p:to>
                                    </p:set>
                                    <p:animEffect transition="in" filter="blinds(horizontal)">
                                      <p:cBhvr>
                                        <p:cTn id="13" dur="500"/>
                                        <p:tgtEl>
                                          <p:spTgt spid="29699">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linds(horizontal)">
                                      <p:cBhvr>
                                        <p:cTn id="18" dur="500"/>
                                        <p:tgtEl>
                                          <p:spTgt spid="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linds(horizontal)">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Right Arrow 7"/>
          <p:cNvSpPr/>
          <p:nvPr/>
        </p:nvSpPr>
        <p:spPr bwMode="auto">
          <a:xfrm>
            <a:off x="2209800" y="3276600"/>
            <a:ext cx="4343400" cy="2209800"/>
          </a:xfrm>
          <a:prstGeom prst="leftRight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Arial" charset="0"/>
              <a:ea typeface="ヒラギノ角ゴ Pro W3" charset="-128"/>
              <a:cs typeface="ヒラギノ角ゴ Pro W3" charset="-128"/>
            </a:endParaRPr>
          </a:p>
        </p:txBody>
      </p:sp>
      <p:sp>
        <p:nvSpPr>
          <p:cNvPr id="2" name="Title 1"/>
          <p:cNvSpPr>
            <a:spLocks noGrp="1"/>
          </p:cNvSpPr>
          <p:nvPr>
            <p:ph type="title"/>
          </p:nvPr>
        </p:nvSpPr>
        <p:spPr/>
        <p:txBody>
          <a:bodyPr/>
          <a:lstStyle/>
          <a:p>
            <a:r>
              <a:rPr lang="en-US" sz="2400" dirty="0" smtClean="0"/>
              <a:t>Meaningful Measures &amp; Supports in</a:t>
            </a:r>
            <a:r>
              <a:rPr lang="en-US" sz="3200" dirty="0" smtClean="0"/>
              <a:t> </a:t>
            </a:r>
            <a:br>
              <a:rPr lang="en-US" sz="3200" dirty="0" smtClean="0"/>
            </a:br>
            <a:r>
              <a:rPr lang="en-US" sz="3200" dirty="0" smtClean="0"/>
              <a:t>#2 Performance-oriented Services</a:t>
            </a:r>
            <a:endParaRPr lang="en-US" sz="3200" dirty="0"/>
          </a:p>
        </p:txBody>
      </p:sp>
      <p:sp>
        <p:nvSpPr>
          <p:cNvPr id="3" name="Content Placeholder 2"/>
          <p:cNvSpPr>
            <a:spLocks noGrp="1"/>
          </p:cNvSpPr>
          <p:nvPr>
            <p:ph sz="half" idx="1"/>
          </p:nvPr>
        </p:nvSpPr>
        <p:spPr>
          <a:xfrm>
            <a:off x="304800" y="1981200"/>
            <a:ext cx="4495800" cy="4114800"/>
          </a:xfrm>
        </p:spPr>
        <p:txBody>
          <a:bodyPr/>
          <a:lstStyle/>
          <a:p>
            <a:pPr marL="0" indent="0" algn="ctr">
              <a:buNone/>
            </a:pPr>
            <a:r>
              <a:rPr lang="en-US" b="1" u="sng" dirty="0" smtClean="0">
                <a:solidFill>
                  <a:schemeClr val="tx1"/>
                </a:solidFill>
              </a:rPr>
              <a:t>Measures</a:t>
            </a:r>
          </a:p>
          <a:p>
            <a:r>
              <a:rPr lang="en-US" dirty="0" smtClean="0">
                <a:solidFill>
                  <a:schemeClr val="tx1"/>
                </a:solidFill>
              </a:rPr>
              <a:t>Defined quality work as supporting principals to improve teaching quality</a:t>
            </a:r>
          </a:p>
          <a:p>
            <a:r>
              <a:rPr lang="en-US" dirty="0" smtClean="0">
                <a:solidFill>
                  <a:schemeClr val="tx1"/>
                </a:solidFill>
              </a:rPr>
              <a:t>Consulted multiple data sources</a:t>
            </a:r>
          </a:p>
          <a:p>
            <a:pPr lvl="1"/>
            <a:r>
              <a:rPr lang="en-US" sz="2000" dirty="0" smtClean="0">
                <a:solidFill>
                  <a:schemeClr val="tx1"/>
                </a:solidFill>
              </a:rPr>
              <a:t>Test scores</a:t>
            </a:r>
          </a:p>
          <a:p>
            <a:pPr lvl="1"/>
            <a:r>
              <a:rPr lang="en-US" sz="2000" dirty="0" smtClean="0">
                <a:solidFill>
                  <a:schemeClr val="tx1"/>
                </a:solidFill>
              </a:rPr>
              <a:t>Principal and ILD satisfaction</a:t>
            </a:r>
          </a:p>
          <a:p>
            <a:pPr lvl="1"/>
            <a:r>
              <a:rPr lang="en-US" sz="2000" i="1" dirty="0" smtClean="0">
                <a:solidFill>
                  <a:schemeClr val="tx1"/>
                </a:solidFill>
              </a:rPr>
              <a:t>Practice</a:t>
            </a:r>
            <a:r>
              <a:rPr lang="en-US" sz="2000" dirty="0" smtClean="0">
                <a:solidFill>
                  <a:schemeClr val="tx1"/>
                </a:solidFill>
              </a:rPr>
              <a:t> data</a:t>
            </a:r>
          </a:p>
          <a:p>
            <a:pPr lvl="1"/>
            <a:r>
              <a:rPr lang="en-US" sz="2000" dirty="0" smtClean="0">
                <a:solidFill>
                  <a:schemeClr val="tx1"/>
                </a:solidFill>
              </a:rPr>
              <a:t>Research</a:t>
            </a:r>
          </a:p>
          <a:p>
            <a:endParaRPr lang="en-US" dirty="0">
              <a:solidFill>
                <a:schemeClr val="tx1"/>
              </a:solidFill>
            </a:endParaRPr>
          </a:p>
        </p:txBody>
      </p:sp>
      <p:sp>
        <p:nvSpPr>
          <p:cNvPr id="6" name="Content Placeholder 5"/>
          <p:cNvSpPr>
            <a:spLocks noGrp="1"/>
          </p:cNvSpPr>
          <p:nvPr>
            <p:ph sz="half" idx="2"/>
          </p:nvPr>
        </p:nvSpPr>
        <p:spPr>
          <a:xfrm>
            <a:off x="4800600" y="1981200"/>
            <a:ext cx="4038600" cy="4114800"/>
          </a:xfrm>
        </p:spPr>
        <p:txBody>
          <a:bodyPr/>
          <a:lstStyle/>
          <a:p>
            <a:pPr marL="0" indent="0" algn="ctr">
              <a:buNone/>
            </a:pPr>
            <a:r>
              <a:rPr lang="en-US" b="1" u="sng" dirty="0" smtClean="0">
                <a:solidFill>
                  <a:schemeClr val="tx1"/>
                </a:solidFill>
              </a:rPr>
              <a:t>Supports</a:t>
            </a:r>
          </a:p>
          <a:p>
            <a:r>
              <a:rPr lang="en-US" dirty="0" smtClean="0">
                <a:solidFill>
                  <a:schemeClr val="tx1"/>
                </a:solidFill>
              </a:rPr>
              <a:t>“Score card” processes based on theory-of-action principles</a:t>
            </a:r>
          </a:p>
          <a:p>
            <a:r>
              <a:rPr lang="en-US" dirty="0" smtClean="0">
                <a:solidFill>
                  <a:schemeClr val="tx1"/>
                </a:solidFill>
              </a:rPr>
              <a:t>Access to </a:t>
            </a:r>
            <a:r>
              <a:rPr lang="en-US" i="1" dirty="0" smtClean="0">
                <a:solidFill>
                  <a:schemeClr val="tx1"/>
                </a:solidFill>
              </a:rPr>
              <a:t>practice</a:t>
            </a:r>
            <a:r>
              <a:rPr lang="en-US" dirty="0" smtClean="0">
                <a:solidFill>
                  <a:schemeClr val="tx1"/>
                </a:solidFill>
              </a:rPr>
              <a:t> data</a:t>
            </a:r>
          </a:p>
          <a:p>
            <a:r>
              <a:rPr lang="en-US" dirty="0" smtClean="0">
                <a:solidFill>
                  <a:schemeClr val="tx1"/>
                </a:solidFill>
              </a:rPr>
              <a:t>Opportunities for sense-making</a:t>
            </a:r>
          </a:p>
          <a:p>
            <a:endParaRPr lang="en-US" dirty="0" smtClean="0">
              <a:solidFill>
                <a:schemeClr val="tx1"/>
              </a:solidFill>
            </a:endParaRPr>
          </a:p>
          <a:p>
            <a:endParaRPr lang="en-US" dirty="0">
              <a:solidFill>
                <a:schemeClr val="tx1"/>
              </a:solidFill>
            </a:endParaRPr>
          </a:p>
          <a:p>
            <a:endParaRPr lang="en-US" dirty="0">
              <a:solidFill>
                <a:schemeClr val="tx1"/>
              </a:solidFill>
            </a:endParaRPr>
          </a:p>
        </p:txBody>
      </p:sp>
      <p:pic>
        <p:nvPicPr>
          <p:cNvPr id="10" name="Picture 2" descr="http://community.mis.temple.edu/pujashah/files/2011/11/services_img1.jpg"/>
          <p:cNvPicPr>
            <a:picLocks noChangeAspect="1" noChangeArrowheads="1"/>
          </p:cNvPicPr>
          <p:nvPr/>
        </p:nvPicPr>
        <p:blipFill>
          <a:blip r:embed="rId3"/>
          <a:srcRect/>
          <a:stretch>
            <a:fillRect/>
          </a:stretch>
        </p:blipFill>
        <p:spPr bwMode="auto">
          <a:xfrm>
            <a:off x="0" y="381000"/>
            <a:ext cx="1445733" cy="1447800"/>
          </a:xfrm>
          <a:prstGeom prst="rect">
            <a:avLst/>
          </a:prstGeom>
          <a:noFill/>
        </p:spPr>
      </p:pic>
    </p:spTree>
    <p:extLst>
      <p:ext uri="{BB962C8B-B14F-4D97-AF65-F5344CB8AC3E}">
        <p14:creationId xmlns:p14="http://schemas.microsoft.com/office/powerpoint/2010/main" val="29708389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118876" y="1830821"/>
            <a:ext cx="3862493" cy="4114800"/>
          </a:xfrm>
        </p:spPr>
        <p:txBody>
          <a:bodyPr/>
          <a:lstStyle/>
          <a:p>
            <a:pPr marL="0" indent="0">
              <a:spcBef>
                <a:spcPts val="0"/>
              </a:spcBef>
              <a:buNone/>
            </a:pPr>
            <a:r>
              <a:rPr lang="en-US" dirty="0" smtClean="0">
                <a:solidFill>
                  <a:schemeClr val="tx1"/>
                </a:solidFill>
              </a:rPr>
              <a:t>Transform into school support systems    </a:t>
            </a:r>
          </a:p>
          <a:p>
            <a:pPr marL="0" indent="0">
              <a:spcBef>
                <a:spcPts val="0"/>
              </a:spcBef>
              <a:buNone/>
            </a:pPr>
            <a:endParaRPr lang="en-US" sz="900" dirty="0" smtClean="0">
              <a:solidFill>
                <a:schemeClr val="tx1"/>
              </a:solidFill>
            </a:endParaRPr>
          </a:p>
          <a:p>
            <a:pPr marL="0" indent="0">
              <a:spcBef>
                <a:spcPts val="0"/>
              </a:spcBef>
              <a:buNone/>
            </a:pPr>
            <a:endParaRPr lang="en-US" sz="900" dirty="0" smtClean="0">
              <a:solidFill>
                <a:schemeClr val="tx1"/>
              </a:solidFill>
            </a:endParaRPr>
          </a:p>
          <a:p>
            <a:pPr marL="0" indent="0">
              <a:spcBef>
                <a:spcPts val="0"/>
              </a:spcBef>
              <a:buNone/>
            </a:pPr>
            <a:r>
              <a:rPr lang="en-US" dirty="0" smtClean="0">
                <a:solidFill>
                  <a:schemeClr val="tx1"/>
                </a:solidFill>
              </a:rPr>
              <a:t>Build</a:t>
            </a:r>
            <a:r>
              <a:rPr lang="en-US" i="1" dirty="0">
                <a:solidFill>
                  <a:schemeClr val="tx1"/>
                </a:solidFill>
              </a:rPr>
              <a:t> </a:t>
            </a:r>
            <a:r>
              <a:rPr lang="en-US" i="1" dirty="0" smtClean="0">
                <a:solidFill>
                  <a:schemeClr val="tx1"/>
                </a:solidFill>
              </a:rPr>
              <a:t>true</a:t>
            </a:r>
            <a:r>
              <a:rPr lang="en-US" dirty="0" smtClean="0">
                <a:solidFill>
                  <a:schemeClr val="tx1"/>
                </a:solidFill>
              </a:rPr>
              <a:t> performance           </a:t>
            </a:r>
          </a:p>
          <a:p>
            <a:pPr marL="0" indent="0">
              <a:spcBef>
                <a:spcPts val="0"/>
              </a:spcBef>
              <a:buNone/>
            </a:pPr>
            <a:r>
              <a:rPr lang="en-US" dirty="0" smtClean="0">
                <a:solidFill>
                  <a:schemeClr val="tx1"/>
                </a:solidFill>
              </a:rPr>
              <a:t>management   </a:t>
            </a:r>
          </a:p>
          <a:p>
            <a:pPr marL="0" indent="0">
              <a:spcBef>
                <a:spcPts val="0"/>
              </a:spcBef>
              <a:buNone/>
            </a:pPr>
            <a:r>
              <a:rPr lang="en-US" dirty="0" smtClean="0">
                <a:solidFill>
                  <a:schemeClr val="tx1"/>
                </a:solidFill>
              </a:rPr>
              <a:t>systems</a:t>
            </a:r>
          </a:p>
          <a:p>
            <a:pPr marL="0" indent="0">
              <a:spcBef>
                <a:spcPts val="0"/>
              </a:spcBef>
              <a:buNone/>
            </a:pPr>
            <a:endParaRPr lang="en-US" sz="1200" dirty="0">
              <a:solidFill>
                <a:schemeClr val="tx1"/>
              </a:solidFill>
            </a:endParaRPr>
          </a:p>
          <a:p>
            <a:pPr marL="0" indent="0">
              <a:spcBef>
                <a:spcPts val="0"/>
              </a:spcBef>
              <a:buNone/>
            </a:pPr>
            <a:r>
              <a:rPr lang="en-US" dirty="0" smtClean="0">
                <a:solidFill>
                  <a:schemeClr val="tx1"/>
                </a:solidFill>
              </a:rPr>
              <a:t>Tackle barriers: </a:t>
            </a:r>
            <a:r>
              <a:rPr lang="en-US" b="1" dirty="0" smtClean="0">
                <a:solidFill>
                  <a:srgbClr val="C00000"/>
                </a:solidFill>
              </a:rPr>
              <a:t>Lack of clarity, data, support</a:t>
            </a:r>
          </a:p>
          <a:p>
            <a:pPr marL="0" indent="0">
              <a:spcBef>
                <a:spcPts val="0"/>
              </a:spcBef>
              <a:buNone/>
            </a:pPr>
            <a:endParaRPr lang="en-US" sz="1000" dirty="0">
              <a:solidFill>
                <a:schemeClr val="tx1"/>
              </a:solidFill>
            </a:endParaRPr>
          </a:p>
          <a:p>
            <a:pPr marL="0" indent="0">
              <a:spcBef>
                <a:spcPts val="0"/>
              </a:spcBef>
              <a:buNone/>
            </a:pPr>
            <a:r>
              <a:rPr lang="en-US" dirty="0" smtClean="0">
                <a:solidFill>
                  <a:schemeClr val="tx1"/>
                </a:solidFill>
              </a:rPr>
              <a:t>Engage leadership            </a:t>
            </a:r>
          </a:p>
          <a:p>
            <a:pPr marL="0" indent="0">
              <a:spcBef>
                <a:spcPts val="0"/>
              </a:spcBef>
              <a:buNone/>
            </a:pPr>
            <a:r>
              <a:rPr lang="en-US" dirty="0" smtClean="0">
                <a:solidFill>
                  <a:schemeClr val="tx1"/>
                </a:solidFill>
              </a:rPr>
              <a:t>tools, and systems</a:t>
            </a:r>
          </a:p>
          <a:p>
            <a:pPr marL="0" indent="0">
              <a:spcBef>
                <a:spcPts val="0"/>
              </a:spcBef>
              <a:buNone/>
            </a:pPr>
            <a:endParaRPr lang="en-US" dirty="0">
              <a:solidFill>
                <a:schemeClr val="tx1"/>
              </a:solidFill>
            </a:endParaRPr>
          </a:p>
          <a:p>
            <a:pPr marL="0" indent="0">
              <a:spcBef>
                <a:spcPts val="0"/>
              </a:spcBef>
              <a:buNone/>
            </a:pPr>
            <a:r>
              <a:rPr lang="en-US" dirty="0" smtClean="0">
                <a:solidFill>
                  <a:schemeClr val="tx1"/>
                </a:solidFill>
              </a:rPr>
              <a:t> </a:t>
            </a:r>
            <a:endParaRPr lang="en-US" dirty="0">
              <a:solidFill>
                <a:schemeClr val="tx1"/>
              </a:solidFill>
            </a:endParaRPr>
          </a:p>
        </p:txBody>
      </p:sp>
      <p:pic>
        <p:nvPicPr>
          <p:cNvPr id="1033" name="Picture 9"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724" y="184848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pPr eaLnBrk="1" hangingPunct="1"/>
            <a:r>
              <a:rPr lang="en-US" sz="4400" dirty="0" smtClean="0"/>
              <a:t>Outline</a:t>
            </a:r>
          </a:p>
        </p:txBody>
      </p:sp>
      <p:sp>
        <p:nvSpPr>
          <p:cNvPr id="5123" name="Content Placeholder 6"/>
          <p:cNvSpPr>
            <a:spLocks noGrp="1"/>
          </p:cNvSpPr>
          <p:nvPr>
            <p:ph sz="half" idx="1"/>
          </p:nvPr>
        </p:nvSpPr>
        <p:spPr>
          <a:xfrm>
            <a:off x="-35169" y="2057400"/>
            <a:ext cx="3907893" cy="4302251"/>
          </a:xfrm>
        </p:spPr>
        <p:txBody>
          <a:bodyPr/>
          <a:lstStyle/>
          <a:p>
            <a:pPr marL="125413" indent="0">
              <a:spcBef>
                <a:spcPct val="0"/>
              </a:spcBef>
            </a:pPr>
            <a:r>
              <a:rPr lang="en-US" sz="3200" dirty="0" smtClean="0">
                <a:solidFill>
                  <a:schemeClr val="tx1"/>
                </a:solidFill>
              </a:rPr>
              <a:t> COs that focus on principal support</a:t>
            </a:r>
          </a:p>
          <a:p>
            <a:pPr marL="525463" lvl="1" indent="0">
              <a:spcBef>
                <a:spcPct val="0"/>
              </a:spcBef>
            </a:pPr>
            <a:r>
              <a:rPr lang="en-US" dirty="0" smtClean="0">
                <a:solidFill>
                  <a:schemeClr val="tx1"/>
                </a:solidFill>
              </a:rPr>
              <a:t>What do they do?</a:t>
            </a:r>
          </a:p>
          <a:p>
            <a:pPr marL="525463" lvl="1" indent="0">
              <a:spcBef>
                <a:spcPct val="0"/>
              </a:spcBef>
            </a:pPr>
            <a:r>
              <a:rPr lang="en-US" dirty="0" smtClean="0">
                <a:solidFill>
                  <a:schemeClr val="tx1"/>
                </a:solidFill>
              </a:rPr>
              <a:t>How do data matter?</a:t>
            </a:r>
          </a:p>
          <a:p>
            <a:pPr marL="525463" lvl="1" indent="0">
              <a:spcBef>
                <a:spcPct val="0"/>
              </a:spcBef>
              <a:buNone/>
            </a:pPr>
            <a:endParaRPr lang="en-US" sz="1400" dirty="0" smtClean="0">
              <a:solidFill>
                <a:schemeClr val="tx1"/>
              </a:solidFill>
            </a:endParaRPr>
          </a:p>
          <a:p>
            <a:pPr marL="125413" indent="0">
              <a:spcBef>
                <a:spcPct val="0"/>
              </a:spcBef>
            </a:pPr>
            <a:r>
              <a:rPr lang="en-US" sz="3200" dirty="0">
                <a:solidFill>
                  <a:schemeClr val="tx1"/>
                </a:solidFill>
              </a:rPr>
              <a:t> </a:t>
            </a:r>
            <a:r>
              <a:rPr lang="en-US" sz="3200" b="1" dirty="0" smtClean="0">
                <a:solidFill>
                  <a:srgbClr val="C00000"/>
                </a:solidFill>
              </a:rPr>
              <a:t>What’s so hard about it?</a:t>
            </a:r>
          </a:p>
          <a:p>
            <a:pPr marL="125413" indent="0">
              <a:spcBef>
                <a:spcPct val="0"/>
              </a:spcBef>
            </a:pPr>
            <a:endParaRPr lang="en-US" sz="1400" dirty="0" smtClean="0">
              <a:solidFill>
                <a:schemeClr val="tx1"/>
              </a:solidFill>
            </a:endParaRPr>
          </a:p>
          <a:p>
            <a:pPr marL="125413" indent="0">
              <a:spcBef>
                <a:spcPct val="0"/>
              </a:spcBef>
            </a:pPr>
            <a:r>
              <a:rPr lang="en-US" sz="3200" dirty="0" smtClean="0">
                <a:solidFill>
                  <a:schemeClr val="tx1"/>
                </a:solidFill>
              </a:rPr>
              <a:t> What’s next?</a:t>
            </a:r>
            <a:endParaRPr lang="en-US" sz="2400" u="sng" dirty="0" smtClean="0">
              <a:solidFill>
                <a:srgbClr val="492F92"/>
              </a:solidFill>
            </a:endParaRPr>
          </a:p>
        </p:txBody>
      </p:sp>
      <p:pic>
        <p:nvPicPr>
          <p:cNvPr id="1029" name="Picture 5"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278" y="3048000"/>
            <a:ext cx="1136224" cy="10688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files.softicons.com/download/internet-icons/web-icon-button-set-by-digital-delight/png/65/redstyle-14-noent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724" y="4343400"/>
            <a:ext cx="10668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ihonig\AppData\Local\Microsoft\Windows\Temporary Internet Files\Content.IE5\OCPCTZGF\MC900370952[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2724" y="5556740"/>
            <a:ext cx="1066800" cy="121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80194"/>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Challenges in Moving </a:t>
            </a:r>
            <a:br>
              <a:rPr lang="en-US" sz="3600" dirty="0" smtClean="0"/>
            </a:br>
            <a:r>
              <a:rPr lang="en-US" sz="3600" dirty="0" smtClean="0"/>
              <a:t>toward Performance</a:t>
            </a:r>
            <a:endParaRPr lang="en-US" sz="3600" dirty="0"/>
          </a:p>
        </p:txBody>
      </p:sp>
      <p:sp>
        <p:nvSpPr>
          <p:cNvPr id="5" name="Content Placeholder 4"/>
          <p:cNvSpPr>
            <a:spLocks noGrp="1"/>
          </p:cNvSpPr>
          <p:nvPr>
            <p:ph sz="half" idx="1"/>
          </p:nvPr>
        </p:nvSpPr>
        <p:spPr>
          <a:xfrm>
            <a:off x="304800" y="2209800"/>
            <a:ext cx="3733800" cy="4267200"/>
          </a:xfrm>
        </p:spPr>
        <p:txBody>
          <a:bodyPr/>
          <a:lstStyle/>
          <a:p>
            <a:r>
              <a:rPr lang="en-US" dirty="0" smtClean="0">
                <a:solidFill>
                  <a:schemeClr val="tx1"/>
                </a:solidFill>
              </a:rPr>
              <a:t>Central office work ill-defined</a:t>
            </a:r>
          </a:p>
          <a:p>
            <a:endParaRPr lang="en-US" dirty="0" smtClean="0">
              <a:solidFill>
                <a:schemeClr val="tx1"/>
              </a:solidFill>
            </a:endParaRPr>
          </a:p>
          <a:p>
            <a:r>
              <a:rPr lang="en-US" dirty="0" smtClean="0">
                <a:solidFill>
                  <a:schemeClr val="tx1"/>
                </a:solidFill>
              </a:rPr>
              <a:t>Little relevant data</a:t>
            </a:r>
          </a:p>
          <a:p>
            <a:endParaRPr lang="en-US" dirty="0" smtClean="0">
              <a:solidFill>
                <a:schemeClr val="tx1"/>
              </a:solidFill>
            </a:endParaRPr>
          </a:p>
          <a:p>
            <a:r>
              <a:rPr lang="en-US" dirty="0" smtClean="0">
                <a:solidFill>
                  <a:schemeClr val="tx1"/>
                </a:solidFill>
              </a:rPr>
              <a:t>No help with using the data they have</a:t>
            </a:r>
          </a:p>
          <a:p>
            <a:pPr marL="0" indent="0">
              <a:buNone/>
            </a:pPr>
            <a:endParaRPr lang="en-US" dirty="0" smtClean="0">
              <a:solidFill>
                <a:schemeClr val="tx1"/>
              </a:solidFill>
            </a:endParaRPr>
          </a:p>
        </p:txBody>
      </p:sp>
      <p:sp>
        <p:nvSpPr>
          <p:cNvPr id="6" name="Content Placeholder 5"/>
          <p:cNvSpPr>
            <a:spLocks noGrp="1"/>
          </p:cNvSpPr>
          <p:nvPr>
            <p:ph sz="half" idx="2"/>
          </p:nvPr>
        </p:nvSpPr>
        <p:spPr>
          <a:xfrm>
            <a:off x="4548554" y="1828800"/>
            <a:ext cx="3810000" cy="4114800"/>
          </a:xfrm>
        </p:spPr>
        <p:txBody>
          <a:bodyPr/>
          <a:lstStyle/>
          <a:p>
            <a:pPr marL="0" indent="0" algn="ctr">
              <a:buNone/>
            </a:pPr>
            <a:r>
              <a:rPr lang="en-US" b="1" dirty="0" smtClean="0">
                <a:solidFill>
                  <a:srgbClr val="492F92"/>
                </a:solidFill>
              </a:rPr>
              <a:t>What are the challenges in your district?</a:t>
            </a:r>
            <a:endParaRPr lang="en-US" b="1" dirty="0">
              <a:solidFill>
                <a:srgbClr val="492F92"/>
              </a:solidFill>
            </a:endParaRPr>
          </a:p>
        </p:txBody>
      </p:sp>
      <p:pic>
        <p:nvPicPr>
          <p:cNvPr id="7" name="Picture 4" descr="http://infocom.elsewhere.org/gallery/bureaucracy/bureaucracy1.jpg"/>
          <p:cNvPicPr>
            <a:picLocks noChangeAspect="1" noChangeArrowheads="1"/>
          </p:cNvPicPr>
          <p:nvPr/>
        </p:nvPicPr>
        <p:blipFill>
          <a:blip r:embed="rId3"/>
          <a:srcRect/>
          <a:stretch>
            <a:fillRect/>
          </a:stretch>
        </p:blipFill>
        <p:spPr bwMode="auto">
          <a:xfrm>
            <a:off x="4519246" y="3200400"/>
            <a:ext cx="3741521" cy="3478958"/>
          </a:xfrm>
          <a:prstGeom prst="rect">
            <a:avLst/>
          </a:prstGeom>
          <a:noFill/>
          <a:ln w="9525">
            <a:noFill/>
            <a:miter lim="800000"/>
            <a:headEnd/>
            <a:tailEnd/>
          </a:ln>
        </p:spPr>
      </p:pic>
    </p:spTree>
    <p:extLst>
      <p:ext uri="{BB962C8B-B14F-4D97-AF65-F5344CB8AC3E}">
        <p14:creationId xmlns:p14="http://schemas.microsoft.com/office/powerpoint/2010/main" val="4215148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2" presetClass="entr" presetSubtype="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Happen</a:t>
            </a:r>
            <a:endParaRPr lang="en-US" dirty="0"/>
          </a:p>
        </p:txBody>
      </p:sp>
      <p:sp>
        <p:nvSpPr>
          <p:cNvPr id="3" name="Content Placeholder 2"/>
          <p:cNvSpPr>
            <a:spLocks noGrp="1"/>
          </p:cNvSpPr>
          <p:nvPr>
            <p:ph idx="1"/>
          </p:nvPr>
        </p:nvSpPr>
        <p:spPr>
          <a:xfrm>
            <a:off x="228600" y="1676400"/>
            <a:ext cx="8505093" cy="4114800"/>
          </a:xfrm>
        </p:spPr>
        <p:txBody>
          <a:bodyPr/>
          <a:lstStyle/>
          <a:p>
            <a:pPr marL="0" indent="0">
              <a:buNone/>
            </a:pPr>
            <a:r>
              <a:rPr lang="en-US" sz="2400" b="1" dirty="0" smtClean="0">
                <a:solidFill>
                  <a:schemeClr val="tx1"/>
                </a:solidFill>
              </a:rPr>
              <a:t>1. Self-assess</a:t>
            </a:r>
          </a:p>
          <a:p>
            <a:r>
              <a:rPr lang="en-US" sz="2000" dirty="0">
                <a:solidFill>
                  <a:schemeClr val="tx1"/>
                </a:solidFill>
              </a:rPr>
              <a:t>Definition of target central office </a:t>
            </a:r>
            <a:r>
              <a:rPr lang="en-US" sz="2000" dirty="0" smtClean="0">
                <a:solidFill>
                  <a:schemeClr val="tx1"/>
                </a:solidFill>
              </a:rPr>
              <a:t>practices? </a:t>
            </a:r>
            <a:endParaRPr lang="en-US" sz="2000" dirty="0">
              <a:solidFill>
                <a:schemeClr val="tx1"/>
              </a:solidFill>
            </a:endParaRPr>
          </a:p>
          <a:p>
            <a:pPr lvl="1"/>
            <a:r>
              <a:rPr lang="en-US" sz="2000" dirty="0">
                <a:solidFill>
                  <a:schemeClr val="tx1"/>
                </a:solidFill>
              </a:rPr>
              <a:t>How clear? (i.e., does it actually describe what </a:t>
            </a:r>
            <a:r>
              <a:rPr lang="en-US" sz="2000" i="1" dirty="0" smtClean="0">
                <a:solidFill>
                  <a:schemeClr val="tx1"/>
                </a:solidFill>
              </a:rPr>
              <a:t>central office </a:t>
            </a:r>
            <a:r>
              <a:rPr lang="en-US" sz="2000" dirty="0" smtClean="0">
                <a:solidFill>
                  <a:schemeClr val="tx1"/>
                </a:solidFill>
              </a:rPr>
              <a:t>staff </a:t>
            </a:r>
            <a:r>
              <a:rPr lang="en-US" sz="2000" dirty="0">
                <a:solidFill>
                  <a:schemeClr val="tx1"/>
                </a:solidFill>
              </a:rPr>
              <a:t>should be doing)</a:t>
            </a:r>
          </a:p>
          <a:p>
            <a:pPr lvl="1"/>
            <a:r>
              <a:rPr lang="en-US" sz="2000" dirty="0">
                <a:solidFill>
                  <a:schemeClr val="tx1"/>
                </a:solidFill>
              </a:rPr>
              <a:t>How relevant to improving teaching &amp; learning?</a:t>
            </a:r>
          </a:p>
          <a:p>
            <a:pPr lvl="1"/>
            <a:r>
              <a:rPr lang="en-US" sz="2000" dirty="0">
                <a:solidFill>
                  <a:schemeClr val="tx1"/>
                </a:solidFill>
              </a:rPr>
              <a:t>How meaningful to staff?</a:t>
            </a:r>
          </a:p>
          <a:p>
            <a:r>
              <a:rPr lang="en-US" sz="2000" dirty="0">
                <a:solidFill>
                  <a:schemeClr val="tx1"/>
                </a:solidFill>
              </a:rPr>
              <a:t>How measured?</a:t>
            </a:r>
          </a:p>
          <a:p>
            <a:pPr lvl="1"/>
            <a:r>
              <a:rPr lang="en-US" sz="2000" dirty="0">
                <a:solidFill>
                  <a:schemeClr val="tx1"/>
                </a:solidFill>
              </a:rPr>
              <a:t>Clear? Relevant? Meaningful?</a:t>
            </a:r>
          </a:p>
          <a:p>
            <a:r>
              <a:rPr lang="en-US" sz="2000" dirty="0" smtClean="0">
                <a:solidFill>
                  <a:schemeClr val="tx1"/>
                </a:solidFill>
              </a:rPr>
              <a:t>Processes </a:t>
            </a:r>
            <a:r>
              <a:rPr lang="en-US" sz="2000" dirty="0">
                <a:solidFill>
                  <a:schemeClr val="tx1"/>
                </a:solidFill>
              </a:rPr>
              <a:t>for helping staff use data to improve</a:t>
            </a:r>
            <a:r>
              <a:rPr lang="en-US" sz="2000" dirty="0" smtClean="0">
                <a:solidFill>
                  <a:schemeClr val="tx1"/>
                </a:solidFill>
              </a:rPr>
              <a:t>?</a:t>
            </a:r>
          </a:p>
          <a:p>
            <a:endParaRPr lang="en-US" sz="800" dirty="0" smtClean="0">
              <a:solidFill>
                <a:schemeClr val="tx1"/>
              </a:solidFill>
            </a:endParaRPr>
          </a:p>
          <a:p>
            <a:pPr marL="0" indent="0">
              <a:buNone/>
            </a:pPr>
            <a:r>
              <a:rPr lang="en-US" sz="2400" b="1" dirty="0" smtClean="0">
                <a:solidFill>
                  <a:schemeClr val="tx1"/>
                </a:solidFill>
              </a:rPr>
              <a:t>2. Prioritize and take action with reform </a:t>
            </a:r>
            <a:r>
              <a:rPr lang="en-US" sz="2400" b="1" dirty="0">
                <a:solidFill>
                  <a:schemeClr val="tx1"/>
                </a:solidFill>
              </a:rPr>
              <a:t>d</a:t>
            </a:r>
            <a:r>
              <a:rPr lang="en-US" sz="2400" b="1" dirty="0" smtClean="0">
                <a:solidFill>
                  <a:schemeClr val="tx1"/>
                </a:solidFill>
              </a:rPr>
              <a:t>esign and performance management systems working together</a:t>
            </a:r>
          </a:p>
          <a:p>
            <a:pPr marL="0" indent="0">
              <a:buNone/>
            </a:pPr>
            <a:endParaRPr lang="en-US" sz="800" b="1" dirty="0">
              <a:solidFill>
                <a:schemeClr val="tx1"/>
              </a:solidFill>
            </a:endParaRPr>
          </a:p>
          <a:p>
            <a:pPr marL="0" indent="0">
              <a:buNone/>
            </a:pPr>
            <a:r>
              <a:rPr lang="en-US" sz="2400" b="1" dirty="0" smtClean="0">
                <a:solidFill>
                  <a:schemeClr val="tx1"/>
                </a:solidFill>
              </a:rPr>
              <a:t>3. Use external partners, but strategically</a:t>
            </a:r>
            <a:endParaRPr lang="en-US" sz="2400" b="1" dirty="0">
              <a:solidFill>
                <a:schemeClr val="tx1"/>
              </a:solidFill>
            </a:endParaRPr>
          </a:p>
        </p:txBody>
      </p:sp>
    </p:spTree>
    <p:extLst>
      <p:ext uri="{BB962C8B-B14F-4D97-AF65-F5344CB8AC3E}">
        <p14:creationId xmlns:p14="http://schemas.microsoft.com/office/powerpoint/2010/main" val="5473736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950" y="190500"/>
            <a:ext cx="7315200" cy="1219200"/>
          </a:xfrm>
        </p:spPr>
        <p:txBody>
          <a:bodyPr/>
          <a:lstStyle/>
          <a:p>
            <a:r>
              <a:rPr lang="en-US" sz="3200" dirty="0" smtClean="0"/>
              <a:t>Resources from External Partners</a:t>
            </a:r>
            <a:endParaRPr lang="en-US" sz="3200" dirty="0"/>
          </a:p>
        </p:txBody>
      </p:sp>
      <p:sp>
        <p:nvSpPr>
          <p:cNvPr id="3" name="Content Placeholder 2"/>
          <p:cNvSpPr>
            <a:spLocks noGrp="1"/>
          </p:cNvSpPr>
          <p:nvPr>
            <p:ph idx="1"/>
          </p:nvPr>
        </p:nvSpPr>
        <p:spPr>
          <a:xfrm>
            <a:off x="152400" y="2362536"/>
            <a:ext cx="8610600" cy="4114800"/>
          </a:xfrm>
        </p:spPr>
        <p:txBody>
          <a:bodyPr/>
          <a:lstStyle/>
          <a:p>
            <a:pPr marL="514350" indent="-514350">
              <a:buAutoNum type="arabicPeriod"/>
            </a:pPr>
            <a:r>
              <a:rPr lang="en-US" sz="2800" b="1" dirty="0" smtClean="0">
                <a:solidFill>
                  <a:schemeClr val="tx1"/>
                </a:solidFill>
              </a:rPr>
              <a:t>Research-based designs</a:t>
            </a:r>
            <a:r>
              <a:rPr lang="en-US" sz="2800" dirty="0" smtClean="0">
                <a:solidFill>
                  <a:schemeClr val="tx1"/>
                </a:solidFill>
              </a:rPr>
              <a:t> to inform development of central office improvement initiatives </a:t>
            </a:r>
          </a:p>
          <a:p>
            <a:pPr marL="514350" indent="-514350">
              <a:buAutoNum type="arabicPeriod"/>
            </a:pPr>
            <a:r>
              <a:rPr lang="en-US" sz="2800" b="1" dirty="0" smtClean="0">
                <a:solidFill>
                  <a:schemeClr val="tx1"/>
                </a:solidFill>
              </a:rPr>
              <a:t>Tools </a:t>
            </a:r>
            <a:r>
              <a:rPr lang="en-US" sz="2800" dirty="0" smtClean="0">
                <a:solidFill>
                  <a:schemeClr val="tx1"/>
                </a:solidFill>
              </a:rPr>
              <a:t>for working with performance data over time</a:t>
            </a:r>
          </a:p>
          <a:p>
            <a:pPr marL="914400" lvl="1" indent="-514350"/>
            <a:r>
              <a:rPr lang="en-US" sz="2000" dirty="0" smtClean="0">
                <a:solidFill>
                  <a:schemeClr val="tx1"/>
                </a:solidFill>
              </a:rPr>
              <a:t>Processes for developing meaningful measures</a:t>
            </a:r>
          </a:p>
          <a:p>
            <a:pPr marL="914400" lvl="1" indent="-514350"/>
            <a:r>
              <a:rPr lang="en-US" sz="2000" dirty="0" smtClean="0">
                <a:solidFill>
                  <a:schemeClr val="tx1"/>
                </a:solidFill>
              </a:rPr>
              <a:t>Instruments for measuring performance (e.g., scorecards)</a:t>
            </a:r>
          </a:p>
          <a:p>
            <a:pPr marL="914400" lvl="1" indent="-514350"/>
            <a:r>
              <a:rPr lang="en-US" sz="2000" smtClean="0">
                <a:solidFill>
                  <a:schemeClr val="tx1"/>
                </a:solidFill>
              </a:rPr>
              <a:t>Strategies </a:t>
            </a:r>
            <a:r>
              <a:rPr lang="en-US" sz="2000" dirty="0" smtClean="0">
                <a:solidFill>
                  <a:schemeClr val="tx1"/>
                </a:solidFill>
              </a:rPr>
              <a:t>for looking at multiple measures of practice changes over time</a:t>
            </a:r>
          </a:p>
          <a:p>
            <a:pPr marL="0" indent="0">
              <a:spcBef>
                <a:spcPts val="0"/>
              </a:spcBef>
              <a:buNone/>
            </a:pPr>
            <a:r>
              <a:rPr lang="en-US" sz="2800" dirty="0" smtClean="0">
                <a:solidFill>
                  <a:schemeClr val="tx1"/>
                </a:solidFill>
              </a:rPr>
              <a:t>3. </a:t>
            </a:r>
            <a:r>
              <a:rPr lang="en-US" sz="2800" b="1" dirty="0" smtClean="0">
                <a:solidFill>
                  <a:schemeClr val="tx1"/>
                </a:solidFill>
              </a:rPr>
              <a:t>Facilitation that builds internal leadership </a:t>
            </a:r>
          </a:p>
          <a:p>
            <a:pPr marL="0" indent="0">
              <a:spcBef>
                <a:spcPts val="0"/>
              </a:spcBef>
              <a:buNone/>
            </a:pPr>
            <a:r>
              <a:rPr lang="en-US" sz="2800" b="1" dirty="0">
                <a:solidFill>
                  <a:schemeClr val="tx1"/>
                </a:solidFill>
              </a:rPr>
              <a:t> </a:t>
            </a:r>
            <a:r>
              <a:rPr lang="en-US" sz="2800" b="1" dirty="0" smtClean="0">
                <a:solidFill>
                  <a:schemeClr val="tx1"/>
                </a:solidFill>
              </a:rPr>
              <a:t>   capacity</a:t>
            </a:r>
          </a:p>
          <a:p>
            <a:pPr marL="0" indent="0">
              <a:buNone/>
            </a:pPr>
            <a:endParaRPr lang="en-US" sz="2800" dirty="0">
              <a:solidFill>
                <a:schemeClr val="tx1"/>
              </a:solidFill>
            </a:endParaRPr>
          </a:p>
        </p:txBody>
      </p:sp>
      <p:pic>
        <p:nvPicPr>
          <p:cNvPr id="2050" name="Picture 2" descr="C:\Users\mihonig\AppData\Local\Microsoft\Windows\Temporary Internet Files\Content.Outlook\75UFV719\DL2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4013200" cy="97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192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118876" y="1830821"/>
            <a:ext cx="3862493" cy="4114800"/>
          </a:xfrm>
        </p:spPr>
        <p:txBody>
          <a:bodyPr/>
          <a:lstStyle/>
          <a:p>
            <a:pPr marL="0" indent="0">
              <a:spcBef>
                <a:spcPts val="0"/>
              </a:spcBef>
              <a:buNone/>
            </a:pPr>
            <a:r>
              <a:rPr lang="en-US" dirty="0" smtClean="0">
                <a:solidFill>
                  <a:schemeClr val="tx1"/>
                </a:solidFill>
              </a:rPr>
              <a:t>Transform into school support systems    </a:t>
            </a:r>
          </a:p>
          <a:p>
            <a:pPr marL="0" indent="0">
              <a:spcBef>
                <a:spcPts val="0"/>
              </a:spcBef>
              <a:buNone/>
            </a:pPr>
            <a:endParaRPr lang="en-US" sz="900" dirty="0" smtClean="0">
              <a:solidFill>
                <a:schemeClr val="tx1"/>
              </a:solidFill>
            </a:endParaRPr>
          </a:p>
          <a:p>
            <a:pPr marL="0" indent="0">
              <a:spcBef>
                <a:spcPts val="0"/>
              </a:spcBef>
              <a:buNone/>
            </a:pPr>
            <a:endParaRPr lang="en-US" sz="900" dirty="0" smtClean="0">
              <a:solidFill>
                <a:schemeClr val="tx1"/>
              </a:solidFill>
            </a:endParaRPr>
          </a:p>
          <a:p>
            <a:pPr marL="0" indent="0">
              <a:spcBef>
                <a:spcPts val="0"/>
              </a:spcBef>
              <a:buNone/>
            </a:pPr>
            <a:r>
              <a:rPr lang="en-US" dirty="0" smtClean="0">
                <a:solidFill>
                  <a:schemeClr val="tx1"/>
                </a:solidFill>
              </a:rPr>
              <a:t>Build</a:t>
            </a:r>
            <a:r>
              <a:rPr lang="en-US" i="1" dirty="0">
                <a:solidFill>
                  <a:schemeClr val="tx1"/>
                </a:solidFill>
              </a:rPr>
              <a:t> </a:t>
            </a:r>
            <a:r>
              <a:rPr lang="en-US" i="1" dirty="0" smtClean="0">
                <a:solidFill>
                  <a:schemeClr val="tx1"/>
                </a:solidFill>
              </a:rPr>
              <a:t>true</a:t>
            </a:r>
            <a:r>
              <a:rPr lang="en-US" dirty="0" smtClean="0">
                <a:solidFill>
                  <a:schemeClr val="tx1"/>
                </a:solidFill>
              </a:rPr>
              <a:t> performance           </a:t>
            </a:r>
          </a:p>
          <a:p>
            <a:pPr marL="0" indent="0">
              <a:spcBef>
                <a:spcPts val="0"/>
              </a:spcBef>
              <a:buNone/>
            </a:pPr>
            <a:r>
              <a:rPr lang="en-US" dirty="0" smtClean="0">
                <a:solidFill>
                  <a:schemeClr val="tx1"/>
                </a:solidFill>
              </a:rPr>
              <a:t>management   </a:t>
            </a:r>
          </a:p>
          <a:p>
            <a:pPr marL="0" indent="0">
              <a:spcBef>
                <a:spcPts val="0"/>
              </a:spcBef>
              <a:buNone/>
            </a:pPr>
            <a:r>
              <a:rPr lang="en-US" dirty="0" smtClean="0">
                <a:solidFill>
                  <a:schemeClr val="tx1"/>
                </a:solidFill>
              </a:rPr>
              <a:t>systems</a:t>
            </a:r>
          </a:p>
          <a:p>
            <a:pPr marL="0" indent="0">
              <a:spcBef>
                <a:spcPts val="0"/>
              </a:spcBef>
              <a:buNone/>
            </a:pPr>
            <a:endParaRPr lang="en-US" sz="1200" dirty="0">
              <a:solidFill>
                <a:schemeClr val="tx1"/>
              </a:solidFill>
            </a:endParaRPr>
          </a:p>
          <a:p>
            <a:pPr marL="0" indent="0">
              <a:spcBef>
                <a:spcPts val="0"/>
              </a:spcBef>
              <a:buNone/>
            </a:pPr>
            <a:r>
              <a:rPr lang="en-US" dirty="0" smtClean="0">
                <a:solidFill>
                  <a:schemeClr val="tx1"/>
                </a:solidFill>
              </a:rPr>
              <a:t>Tackle barriers: Lack of clarity, data, support</a:t>
            </a:r>
          </a:p>
          <a:p>
            <a:pPr marL="0" indent="0">
              <a:spcBef>
                <a:spcPts val="0"/>
              </a:spcBef>
              <a:buNone/>
            </a:pPr>
            <a:endParaRPr lang="en-US" sz="1000" dirty="0">
              <a:solidFill>
                <a:schemeClr val="tx1"/>
              </a:solidFill>
            </a:endParaRPr>
          </a:p>
          <a:p>
            <a:pPr marL="0" indent="0">
              <a:spcBef>
                <a:spcPts val="0"/>
              </a:spcBef>
              <a:buNone/>
            </a:pPr>
            <a:r>
              <a:rPr lang="en-US" dirty="0" smtClean="0">
                <a:solidFill>
                  <a:schemeClr val="tx1"/>
                </a:solidFill>
              </a:rPr>
              <a:t>    Engage leadership            </a:t>
            </a:r>
          </a:p>
          <a:p>
            <a:pPr marL="0" indent="0">
              <a:spcBef>
                <a:spcPts val="0"/>
              </a:spcBef>
              <a:buNone/>
            </a:pPr>
            <a:r>
              <a:rPr lang="en-US" dirty="0">
                <a:solidFill>
                  <a:schemeClr val="tx1"/>
                </a:solidFill>
              </a:rPr>
              <a:t> </a:t>
            </a:r>
            <a:r>
              <a:rPr lang="en-US" dirty="0" smtClean="0">
                <a:solidFill>
                  <a:schemeClr val="tx1"/>
                </a:solidFill>
              </a:rPr>
              <a:t>   tools, and systems</a:t>
            </a:r>
          </a:p>
          <a:p>
            <a:pPr marL="0" indent="0">
              <a:spcBef>
                <a:spcPts val="0"/>
              </a:spcBef>
              <a:buNone/>
            </a:pPr>
            <a:endParaRPr lang="en-US" dirty="0">
              <a:solidFill>
                <a:schemeClr val="tx1"/>
              </a:solidFill>
            </a:endParaRPr>
          </a:p>
          <a:p>
            <a:pPr marL="0" indent="0">
              <a:spcBef>
                <a:spcPts val="0"/>
              </a:spcBef>
              <a:buNone/>
            </a:pPr>
            <a:r>
              <a:rPr lang="en-US" dirty="0" smtClean="0">
                <a:solidFill>
                  <a:schemeClr val="tx1"/>
                </a:solidFill>
              </a:rPr>
              <a:t> </a:t>
            </a:r>
            <a:endParaRPr lang="en-US" dirty="0">
              <a:solidFill>
                <a:schemeClr val="tx1"/>
              </a:solidFill>
            </a:endParaRPr>
          </a:p>
        </p:txBody>
      </p:sp>
      <p:pic>
        <p:nvPicPr>
          <p:cNvPr id="1033" name="Picture 9"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724" y="184848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pPr eaLnBrk="1" hangingPunct="1"/>
            <a:r>
              <a:rPr lang="en-US" sz="4400" dirty="0" smtClean="0"/>
              <a:t>Outline</a:t>
            </a:r>
          </a:p>
        </p:txBody>
      </p:sp>
      <p:sp>
        <p:nvSpPr>
          <p:cNvPr id="5123" name="Content Placeholder 6"/>
          <p:cNvSpPr>
            <a:spLocks noGrp="1"/>
          </p:cNvSpPr>
          <p:nvPr>
            <p:ph sz="half" idx="1"/>
          </p:nvPr>
        </p:nvSpPr>
        <p:spPr>
          <a:xfrm>
            <a:off x="-35169" y="2244851"/>
            <a:ext cx="4191000" cy="4114800"/>
          </a:xfrm>
        </p:spPr>
        <p:txBody>
          <a:bodyPr/>
          <a:lstStyle/>
          <a:p>
            <a:pPr marL="125413" indent="0">
              <a:spcBef>
                <a:spcPct val="0"/>
              </a:spcBef>
            </a:pPr>
            <a:r>
              <a:rPr lang="en-US" sz="3200" dirty="0" smtClean="0">
                <a:solidFill>
                  <a:schemeClr val="tx1"/>
                </a:solidFill>
              </a:rPr>
              <a:t> COs that focus on principal support</a:t>
            </a:r>
          </a:p>
          <a:p>
            <a:pPr marL="525463" lvl="1" indent="0">
              <a:spcBef>
                <a:spcPct val="0"/>
              </a:spcBef>
            </a:pPr>
            <a:r>
              <a:rPr lang="en-US" dirty="0" smtClean="0">
                <a:solidFill>
                  <a:schemeClr val="tx1"/>
                </a:solidFill>
              </a:rPr>
              <a:t>What do they do?</a:t>
            </a:r>
          </a:p>
          <a:p>
            <a:pPr marL="525463" lvl="1" indent="0">
              <a:spcBef>
                <a:spcPct val="0"/>
              </a:spcBef>
            </a:pPr>
            <a:r>
              <a:rPr lang="en-US" dirty="0" smtClean="0">
                <a:solidFill>
                  <a:schemeClr val="tx1"/>
                </a:solidFill>
              </a:rPr>
              <a:t>How do data matter?</a:t>
            </a:r>
          </a:p>
          <a:p>
            <a:pPr marL="525463" lvl="1" indent="0">
              <a:spcBef>
                <a:spcPct val="0"/>
              </a:spcBef>
              <a:buNone/>
            </a:pPr>
            <a:endParaRPr lang="en-US" sz="3200" dirty="0" smtClean="0">
              <a:solidFill>
                <a:schemeClr val="tx1"/>
              </a:solidFill>
            </a:endParaRPr>
          </a:p>
          <a:p>
            <a:pPr marL="125413" indent="0">
              <a:spcBef>
                <a:spcPct val="0"/>
              </a:spcBef>
            </a:pPr>
            <a:r>
              <a:rPr lang="en-US" sz="3200" dirty="0">
                <a:solidFill>
                  <a:schemeClr val="tx1"/>
                </a:solidFill>
              </a:rPr>
              <a:t> </a:t>
            </a:r>
            <a:r>
              <a:rPr lang="en-US" sz="3200" dirty="0" smtClean="0">
                <a:solidFill>
                  <a:schemeClr val="tx1"/>
                </a:solidFill>
              </a:rPr>
              <a:t>What’s so hard about it?</a:t>
            </a:r>
          </a:p>
          <a:p>
            <a:pPr marL="125413" indent="0">
              <a:spcBef>
                <a:spcPct val="0"/>
              </a:spcBef>
            </a:pPr>
            <a:endParaRPr lang="en-US" sz="3200" dirty="0" smtClean="0">
              <a:solidFill>
                <a:schemeClr val="tx1"/>
              </a:solidFill>
            </a:endParaRPr>
          </a:p>
          <a:p>
            <a:pPr marL="125413" indent="0">
              <a:spcBef>
                <a:spcPct val="0"/>
              </a:spcBef>
            </a:pPr>
            <a:r>
              <a:rPr lang="en-US" sz="3200" dirty="0" smtClean="0">
                <a:solidFill>
                  <a:schemeClr val="tx1"/>
                </a:solidFill>
              </a:rPr>
              <a:t> What’s next?</a:t>
            </a:r>
            <a:endParaRPr lang="en-US" sz="2400" u="sng" dirty="0" smtClean="0">
              <a:solidFill>
                <a:srgbClr val="492F92"/>
              </a:solidFill>
            </a:endParaRPr>
          </a:p>
        </p:txBody>
      </p:sp>
      <p:pic>
        <p:nvPicPr>
          <p:cNvPr id="1029" name="Picture 5"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278" y="3048000"/>
            <a:ext cx="1136224" cy="10688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files.softicons.com/download/internet-icons/web-icon-button-set-by-digital-delight/png/65/redstyle-14-noent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845" y="4495800"/>
            <a:ext cx="10668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ihonig\AppData\Local\Microsoft\Windows\Temporary Internet Files\Content.IE5\OCPCTZGF\MC900370952[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8480" y="4267201"/>
            <a:ext cx="1915288" cy="2428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500"/>
                                        <p:tgtEl>
                                          <p:spTgt spid="1033"/>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0" y="152400"/>
            <a:ext cx="7315200" cy="1219200"/>
          </a:xfrm>
        </p:spPr>
        <p:txBody>
          <a:bodyPr/>
          <a:lstStyle/>
          <a:p>
            <a:r>
              <a:rPr lang="en-US" sz="3200" dirty="0" smtClean="0"/>
              <a:t/>
            </a:r>
            <a:br>
              <a:rPr lang="en-US" sz="3200" dirty="0" smtClean="0"/>
            </a:br>
            <a:r>
              <a:rPr lang="en-US" dirty="0" smtClean="0"/>
              <a:t>How do we know?</a:t>
            </a:r>
          </a:p>
        </p:txBody>
      </p:sp>
      <p:sp>
        <p:nvSpPr>
          <p:cNvPr id="16387" name="Content Placeholder 2"/>
          <p:cNvSpPr>
            <a:spLocks noGrp="1"/>
          </p:cNvSpPr>
          <p:nvPr>
            <p:ph sz="half" idx="1"/>
          </p:nvPr>
        </p:nvSpPr>
        <p:spPr>
          <a:xfrm>
            <a:off x="228600" y="2286000"/>
            <a:ext cx="3200400" cy="4114800"/>
          </a:xfrm>
        </p:spPr>
        <p:txBody>
          <a:bodyPr/>
          <a:lstStyle/>
          <a:p>
            <a:r>
              <a:rPr lang="en-US" sz="2000" dirty="0" smtClean="0">
                <a:solidFill>
                  <a:schemeClr val="tx1"/>
                </a:solidFill>
              </a:rPr>
              <a:t>Districts </a:t>
            </a:r>
          </a:p>
          <a:p>
            <a:pPr lvl="1"/>
            <a:r>
              <a:rPr lang="en-US" sz="2000" dirty="0" smtClean="0">
                <a:solidFill>
                  <a:schemeClr val="tx1"/>
                </a:solidFill>
              </a:rPr>
              <a:t>Boston, MA  </a:t>
            </a:r>
          </a:p>
          <a:p>
            <a:pPr lvl="1"/>
            <a:r>
              <a:rPr lang="en-US" sz="2000" dirty="0" smtClean="0">
                <a:solidFill>
                  <a:schemeClr val="tx1"/>
                </a:solidFill>
              </a:rPr>
              <a:t>Highline, WA</a:t>
            </a:r>
          </a:p>
          <a:p>
            <a:pPr lvl="1"/>
            <a:r>
              <a:rPr lang="en-US" sz="2000" dirty="0" smtClean="0">
                <a:solidFill>
                  <a:schemeClr val="tx1"/>
                </a:solidFill>
              </a:rPr>
              <a:t>Seattle Public Schools, WA</a:t>
            </a:r>
          </a:p>
          <a:p>
            <a:pPr lvl="1"/>
            <a:r>
              <a:rPr lang="en-US" sz="2000" dirty="0" smtClean="0">
                <a:solidFill>
                  <a:schemeClr val="tx1"/>
                </a:solidFill>
              </a:rPr>
              <a:t>Gates Foundation Effective Teaching  Sites</a:t>
            </a:r>
          </a:p>
          <a:p>
            <a:r>
              <a:rPr lang="en-US" sz="2000" dirty="0" smtClean="0">
                <a:solidFill>
                  <a:schemeClr val="tx1"/>
                </a:solidFill>
              </a:rPr>
              <a:t>District Networks</a:t>
            </a:r>
          </a:p>
          <a:p>
            <a:pPr lvl="1"/>
            <a:r>
              <a:rPr lang="en-US" sz="2000" dirty="0" smtClean="0">
                <a:solidFill>
                  <a:schemeClr val="tx1"/>
                </a:solidFill>
              </a:rPr>
              <a:t>No. CA Superintendents </a:t>
            </a:r>
          </a:p>
          <a:p>
            <a:pPr lvl="1"/>
            <a:r>
              <a:rPr lang="en-US" sz="2000" dirty="0" smtClean="0">
                <a:solidFill>
                  <a:schemeClr val="tx1"/>
                </a:solidFill>
              </a:rPr>
              <a:t>Idaho (statewide)</a:t>
            </a:r>
          </a:p>
        </p:txBody>
      </p:sp>
      <p:sp>
        <p:nvSpPr>
          <p:cNvPr id="16388" name="Content Placeholder 3"/>
          <p:cNvSpPr>
            <a:spLocks noGrp="1"/>
          </p:cNvSpPr>
          <p:nvPr>
            <p:ph sz="half" idx="2"/>
          </p:nvPr>
        </p:nvSpPr>
        <p:spPr>
          <a:xfrm>
            <a:off x="6400800" y="3657600"/>
            <a:ext cx="3810000" cy="4114800"/>
          </a:xfrm>
        </p:spPr>
        <p:txBody>
          <a:bodyPr/>
          <a:lstStyle/>
          <a:p>
            <a:pPr>
              <a:buFontTx/>
              <a:buNone/>
            </a:pPr>
            <a:r>
              <a:rPr lang="en-US" dirty="0" smtClean="0"/>
              <a:t>	</a:t>
            </a:r>
            <a:r>
              <a:rPr lang="en-US" sz="2400" dirty="0" smtClean="0">
                <a:solidFill>
                  <a:schemeClr val="tx1"/>
                </a:solidFill>
              </a:rPr>
              <a:t>UW Leadership </a:t>
            </a:r>
          </a:p>
          <a:p>
            <a:pPr>
              <a:buFontTx/>
              <a:buNone/>
            </a:pPr>
            <a:r>
              <a:rPr lang="en-US" sz="2400" dirty="0" smtClean="0">
                <a:solidFill>
                  <a:schemeClr val="tx1"/>
                </a:solidFill>
              </a:rPr>
              <a:t>	for Learning </a:t>
            </a:r>
          </a:p>
          <a:p>
            <a:pPr>
              <a:buFontTx/>
              <a:buNone/>
            </a:pPr>
            <a:r>
              <a:rPr lang="en-US" sz="2400" dirty="0" smtClean="0">
                <a:solidFill>
                  <a:schemeClr val="tx1"/>
                </a:solidFill>
              </a:rPr>
              <a:t>	Program</a:t>
            </a:r>
          </a:p>
        </p:txBody>
      </p:sp>
      <p:pic>
        <p:nvPicPr>
          <p:cNvPr id="16389" name="Picture 4"/>
          <p:cNvPicPr>
            <a:picLocks noChangeAspect="1" noChangeArrowheads="1"/>
          </p:cNvPicPr>
          <p:nvPr/>
        </p:nvPicPr>
        <p:blipFill>
          <a:blip r:embed="rId3"/>
          <a:srcRect/>
          <a:stretch>
            <a:fillRect/>
          </a:stretch>
        </p:blipFill>
        <p:spPr bwMode="auto">
          <a:xfrm>
            <a:off x="3581400" y="2819400"/>
            <a:ext cx="2750044" cy="3733800"/>
          </a:xfrm>
          <a:prstGeom prst="rect">
            <a:avLst/>
          </a:prstGeom>
          <a:noFill/>
          <a:ln w="9525">
            <a:noFill/>
            <a:miter lim="800000"/>
            <a:headEnd/>
            <a:tailEnd/>
          </a:ln>
        </p:spPr>
      </p:pic>
      <p:sp>
        <p:nvSpPr>
          <p:cNvPr id="9222" name="TextBox 5"/>
          <p:cNvSpPr txBox="1">
            <a:spLocks noChangeArrowheads="1"/>
          </p:cNvSpPr>
          <p:nvPr/>
        </p:nvSpPr>
        <p:spPr bwMode="auto">
          <a:xfrm>
            <a:off x="4093044" y="2286000"/>
            <a:ext cx="1726755" cy="502702"/>
          </a:xfrm>
          <a:prstGeom prst="rect">
            <a:avLst/>
          </a:prstGeom>
          <a:noFill/>
          <a:ln w="9525">
            <a:noFill/>
            <a:miter lim="800000"/>
            <a:headEnd/>
            <a:tailEnd/>
          </a:ln>
        </p:spPr>
        <p:txBody>
          <a:bodyPr wrap="none">
            <a:spAutoFit/>
          </a:bodyPr>
          <a:lstStyle/>
          <a:p>
            <a:r>
              <a:rPr lang="en-US" sz="4000" b="1" dirty="0" smtClean="0"/>
              <a:t>Research</a:t>
            </a:r>
            <a:endParaRPr lang="en-US" sz="4000" b="1" dirty="0"/>
          </a:p>
        </p:txBody>
      </p:sp>
      <p:sp>
        <p:nvSpPr>
          <p:cNvPr id="9223" name="Rectangle 6"/>
          <p:cNvSpPr>
            <a:spLocks noChangeArrowheads="1"/>
          </p:cNvSpPr>
          <p:nvPr/>
        </p:nvSpPr>
        <p:spPr bwMode="auto">
          <a:xfrm>
            <a:off x="0" y="1676400"/>
            <a:ext cx="3776663" cy="503238"/>
          </a:xfrm>
          <a:prstGeom prst="rect">
            <a:avLst/>
          </a:prstGeom>
          <a:noFill/>
          <a:ln w="9525">
            <a:noFill/>
            <a:miter lim="800000"/>
            <a:headEnd/>
            <a:tailEnd/>
          </a:ln>
        </p:spPr>
        <p:txBody>
          <a:bodyPr wrap="none">
            <a:spAutoFit/>
          </a:bodyPr>
          <a:lstStyle/>
          <a:p>
            <a:r>
              <a:rPr lang="en-US" sz="4000" b="1"/>
              <a:t>Selected Partnerships</a:t>
            </a:r>
          </a:p>
        </p:txBody>
      </p:sp>
      <p:sp>
        <p:nvSpPr>
          <p:cNvPr id="9224" name="Rectangle 7"/>
          <p:cNvSpPr>
            <a:spLocks noChangeArrowheads="1"/>
          </p:cNvSpPr>
          <p:nvPr/>
        </p:nvSpPr>
        <p:spPr bwMode="auto">
          <a:xfrm>
            <a:off x="6934200" y="3048000"/>
            <a:ext cx="1658938" cy="912813"/>
          </a:xfrm>
          <a:prstGeom prst="rect">
            <a:avLst/>
          </a:prstGeom>
          <a:noFill/>
          <a:ln w="9525">
            <a:noFill/>
            <a:miter lim="800000"/>
            <a:headEnd/>
            <a:tailEnd/>
          </a:ln>
        </p:spPr>
        <p:txBody>
          <a:bodyPr wrap="none">
            <a:spAutoFit/>
          </a:bodyPr>
          <a:lstStyle/>
          <a:p>
            <a:r>
              <a:rPr lang="en-US" sz="4000" b="1" dirty="0"/>
              <a:t>Teaching</a:t>
            </a:r>
          </a:p>
          <a:p>
            <a:endParaRPr lang="en-US" sz="4000" b="1" dirty="0"/>
          </a:p>
        </p:txBody>
      </p:sp>
      <p:pic>
        <p:nvPicPr>
          <p:cNvPr id="9" name="Picture 2" descr="http://www.wtgrantmixedmethods.com/WT%20Grant%20Banner%20Logo.jpg"/>
          <p:cNvPicPr>
            <a:picLocks noChangeAspect="1" noChangeArrowheads="1"/>
          </p:cNvPicPr>
          <p:nvPr/>
        </p:nvPicPr>
        <p:blipFill>
          <a:blip r:embed="rId4"/>
          <a:srcRect/>
          <a:stretch>
            <a:fillRect/>
          </a:stretch>
        </p:blipFill>
        <p:spPr bwMode="auto">
          <a:xfrm rot="20592064">
            <a:off x="3725668" y="4846037"/>
            <a:ext cx="2548790" cy="847373"/>
          </a:xfrm>
          <a:prstGeom prst="rect">
            <a:avLst/>
          </a:prstGeom>
          <a:noFill/>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027480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7" dur="500"/>
                                        <p:tgtEl>
                                          <p:spTgt spid="16387">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20" dur="500"/>
                                        <p:tgtEl>
                                          <p:spTgt spid="16387">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23" dur="500"/>
                                        <p:tgtEl>
                                          <p:spTgt spid="16387">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6" dur="500"/>
                                        <p:tgtEl>
                                          <p:spTgt spid="16387">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9" dur="500"/>
                                        <p:tgtEl>
                                          <p:spTgt spid="16387">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32" dur="500"/>
                                        <p:tgtEl>
                                          <p:spTgt spid="16387">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35" dur="500"/>
                                        <p:tgtEl>
                                          <p:spTgt spid="16387">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6387">
                                            <p:txEl>
                                              <p:pRg st="7" end="7"/>
                                            </p:txEl>
                                          </p:spTgt>
                                        </p:tgtEl>
                                        <p:attrNameLst>
                                          <p:attrName>style.visibility</p:attrName>
                                        </p:attrNameLst>
                                      </p:cBhvr>
                                      <p:to>
                                        <p:strVal val="visible"/>
                                      </p:to>
                                    </p:set>
                                    <p:animEffect transition="in" filter="blinds(horizontal)">
                                      <p:cBhvr>
                                        <p:cTn id="38" dur="500"/>
                                        <p:tgtEl>
                                          <p:spTgt spid="16387">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43" dur="500"/>
                                        <p:tgtEl>
                                          <p:spTgt spid="16388">
                                            <p:txEl>
                                              <p:pRg st="0" end="0"/>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46" dur="500"/>
                                        <p:tgtEl>
                                          <p:spTgt spid="16388">
                                            <p:txEl>
                                              <p:pRg st="1" end="1"/>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16388">
                                            <p:txEl>
                                              <p:pRg st="2" end="2"/>
                                            </p:txEl>
                                          </p:spTgt>
                                        </p:tgtEl>
                                        <p:attrNameLst>
                                          <p:attrName>style.visibility</p:attrName>
                                        </p:attrNameLst>
                                      </p:cBhvr>
                                      <p:to>
                                        <p:strVal val="visible"/>
                                      </p:to>
                                    </p:set>
                                    <p:animEffect transition="in" filter="blinds(horizontal)">
                                      <p:cBhvr>
                                        <p:cTn id="49" dur="500"/>
                                        <p:tgtEl>
                                          <p:spTgt spid="16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118876" y="1830821"/>
            <a:ext cx="3862493" cy="4114800"/>
          </a:xfrm>
        </p:spPr>
        <p:txBody>
          <a:bodyPr/>
          <a:lstStyle/>
          <a:p>
            <a:pPr marL="0" indent="0">
              <a:spcBef>
                <a:spcPts val="0"/>
              </a:spcBef>
              <a:buNone/>
            </a:pPr>
            <a:r>
              <a:rPr lang="en-US" dirty="0" smtClean="0">
                <a:solidFill>
                  <a:schemeClr val="tx1"/>
                </a:solidFill>
              </a:rPr>
              <a:t>Transform into school support systems    </a:t>
            </a:r>
          </a:p>
          <a:p>
            <a:pPr marL="0" indent="0">
              <a:spcBef>
                <a:spcPts val="0"/>
              </a:spcBef>
              <a:buNone/>
            </a:pPr>
            <a:endParaRPr lang="en-US" sz="900" dirty="0" smtClean="0">
              <a:solidFill>
                <a:schemeClr val="tx1"/>
              </a:solidFill>
            </a:endParaRPr>
          </a:p>
          <a:p>
            <a:pPr marL="0" indent="0">
              <a:spcBef>
                <a:spcPts val="0"/>
              </a:spcBef>
              <a:buNone/>
            </a:pPr>
            <a:endParaRPr lang="en-US" sz="900" dirty="0" smtClean="0">
              <a:solidFill>
                <a:schemeClr val="tx1"/>
              </a:solidFill>
            </a:endParaRPr>
          </a:p>
          <a:p>
            <a:pPr marL="0" indent="0">
              <a:spcBef>
                <a:spcPts val="0"/>
              </a:spcBef>
              <a:buNone/>
            </a:pPr>
            <a:r>
              <a:rPr lang="en-US" dirty="0" smtClean="0">
                <a:solidFill>
                  <a:schemeClr val="tx1"/>
                </a:solidFill>
              </a:rPr>
              <a:t>Build</a:t>
            </a:r>
            <a:r>
              <a:rPr lang="en-US" i="1" dirty="0">
                <a:solidFill>
                  <a:schemeClr val="tx1"/>
                </a:solidFill>
              </a:rPr>
              <a:t> </a:t>
            </a:r>
            <a:r>
              <a:rPr lang="en-US" i="1" dirty="0" smtClean="0">
                <a:solidFill>
                  <a:schemeClr val="tx1"/>
                </a:solidFill>
              </a:rPr>
              <a:t>true</a:t>
            </a:r>
            <a:r>
              <a:rPr lang="en-US" dirty="0" smtClean="0">
                <a:solidFill>
                  <a:schemeClr val="tx1"/>
                </a:solidFill>
              </a:rPr>
              <a:t> performance           </a:t>
            </a:r>
          </a:p>
          <a:p>
            <a:pPr marL="0" indent="0">
              <a:spcBef>
                <a:spcPts val="0"/>
              </a:spcBef>
              <a:buNone/>
            </a:pPr>
            <a:r>
              <a:rPr lang="en-US" dirty="0" smtClean="0">
                <a:solidFill>
                  <a:schemeClr val="tx1"/>
                </a:solidFill>
              </a:rPr>
              <a:t>management   </a:t>
            </a:r>
          </a:p>
          <a:p>
            <a:pPr marL="0" indent="0">
              <a:spcBef>
                <a:spcPts val="0"/>
              </a:spcBef>
              <a:buNone/>
            </a:pPr>
            <a:r>
              <a:rPr lang="en-US" dirty="0" smtClean="0">
                <a:solidFill>
                  <a:schemeClr val="tx1"/>
                </a:solidFill>
              </a:rPr>
              <a:t>systems</a:t>
            </a:r>
          </a:p>
          <a:p>
            <a:pPr marL="0" indent="0">
              <a:spcBef>
                <a:spcPts val="0"/>
              </a:spcBef>
              <a:buNone/>
            </a:pPr>
            <a:endParaRPr lang="en-US" sz="1200" dirty="0">
              <a:solidFill>
                <a:schemeClr val="tx1"/>
              </a:solidFill>
            </a:endParaRPr>
          </a:p>
          <a:p>
            <a:pPr marL="0" indent="0">
              <a:spcBef>
                <a:spcPts val="0"/>
              </a:spcBef>
              <a:buNone/>
            </a:pPr>
            <a:r>
              <a:rPr lang="en-US" dirty="0" smtClean="0">
                <a:solidFill>
                  <a:schemeClr val="tx1"/>
                </a:solidFill>
              </a:rPr>
              <a:t>Tackle barriers: Lack of clarity, data, support</a:t>
            </a:r>
          </a:p>
          <a:p>
            <a:pPr marL="0" indent="0">
              <a:spcBef>
                <a:spcPts val="0"/>
              </a:spcBef>
              <a:buNone/>
            </a:pPr>
            <a:endParaRPr lang="en-US" sz="1000" dirty="0">
              <a:solidFill>
                <a:schemeClr val="tx1"/>
              </a:solidFill>
            </a:endParaRPr>
          </a:p>
          <a:p>
            <a:pPr marL="0" indent="0">
              <a:spcBef>
                <a:spcPts val="0"/>
              </a:spcBef>
              <a:buNone/>
            </a:pPr>
            <a:r>
              <a:rPr lang="en-US" dirty="0" smtClean="0">
                <a:solidFill>
                  <a:schemeClr val="tx1"/>
                </a:solidFill>
              </a:rPr>
              <a:t>Engage leadership            </a:t>
            </a:r>
          </a:p>
          <a:p>
            <a:pPr marL="0" indent="0">
              <a:spcBef>
                <a:spcPts val="0"/>
              </a:spcBef>
              <a:buNone/>
            </a:pPr>
            <a:r>
              <a:rPr lang="en-US" dirty="0" smtClean="0">
                <a:solidFill>
                  <a:schemeClr val="tx1"/>
                </a:solidFill>
              </a:rPr>
              <a:t>tools, and systems</a:t>
            </a:r>
          </a:p>
          <a:p>
            <a:pPr marL="0" indent="0">
              <a:spcBef>
                <a:spcPts val="0"/>
              </a:spcBef>
              <a:buNone/>
            </a:pPr>
            <a:endParaRPr lang="en-US" dirty="0">
              <a:solidFill>
                <a:schemeClr val="tx1"/>
              </a:solidFill>
            </a:endParaRPr>
          </a:p>
          <a:p>
            <a:pPr marL="0" indent="0">
              <a:spcBef>
                <a:spcPts val="0"/>
              </a:spcBef>
              <a:buNone/>
            </a:pPr>
            <a:r>
              <a:rPr lang="en-US" dirty="0" smtClean="0">
                <a:solidFill>
                  <a:schemeClr val="tx1"/>
                </a:solidFill>
              </a:rPr>
              <a:t> </a:t>
            </a:r>
            <a:endParaRPr lang="en-US" dirty="0">
              <a:solidFill>
                <a:schemeClr val="tx1"/>
              </a:solidFill>
            </a:endParaRPr>
          </a:p>
        </p:txBody>
      </p:sp>
      <p:pic>
        <p:nvPicPr>
          <p:cNvPr id="1033" name="Picture 9"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724" y="184848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pPr eaLnBrk="1" hangingPunct="1"/>
            <a:r>
              <a:rPr lang="en-US" sz="4400" dirty="0" smtClean="0"/>
              <a:t>Outline</a:t>
            </a:r>
          </a:p>
        </p:txBody>
      </p:sp>
      <p:sp>
        <p:nvSpPr>
          <p:cNvPr id="5123" name="Content Placeholder 6"/>
          <p:cNvSpPr>
            <a:spLocks noGrp="1"/>
          </p:cNvSpPr>
          <p:nvPr>
            <p:ph sz="half" idx="1"/>
          </p:nvPr>
        </p:nvSpPr>
        <p:spPr>
          <a:xfrm>
            <a:off x="-35169" y="2057400"/>
            <a:ext cx="3907893" cy="4302251"/>
          </a:xfrm>
        </p:spPr>
        <p:txBody>
          <a:bodyPr/>
          <a:lstStyle/>
          <a:p>
            <a:pPr marL="125413" indent="0">
              <a:spcBef>
                <a:spcPct val="0"/>
              </a:spcBef>
            </a:pPr>
            <a:r>
              <a:rPr lang="en-US" sz="3200" b="1" dirty="0" smtClean="0">
                <a:solidFill>
                  <a:srgbClr val="C00000"/>
                </a:solidFill>
              </a:rPr>
              <a:t> COs that focus on principal support</a:t>
            </a:r>
          </a:p>
          <a:p>
            <a:pPr marL="525463" lvl="1" indent="0">
              <a:spcBef>
                <a:spcPct val="0"/>
              </a:spcBef>
            </a:pPr>
            <a:r>
              <a:rPr lang="en-US" b="1" dirty="0" smtClean="0">
                <a:solidFill>
                  <a:srgbClr val="C00000"/>
                </a:solidFill>
              </a:rPr>
              <a:t>What do they do?</a:t>
            </a:r>
          </a:p>
          <a:p>
            <a:pPr marL="525463" lvl="1" indent="0">
              <a:spcBef>
                <a:spcPct val="0"/>
              </a:spcBef>
            </a:pPr>
            <a:r>
              <a:rPr lang="en-US" b="1" dirty="0" smtClean="0">
                <a:solidFill>
                  <a:srgbClr val="C00000"/>
                </a:solidFill>
              </a:rPr>
              <a:t>How do data matter?</a:t>
            </a:r>
          </a:p>
          <a:p>
            <a:pPr marL="525463" lvl="1" indent="0">
              <a:spcBef>
                <a:spcPct val="0"/>
              </a:spcBef>
              <a:buNone/>
            </a:pPr>
            <a:endParaRPr lang="en-US" sz="1400" dirty="0" smtClean="0">
              <a:solidFill>
                <a:schemeClr val="tx1"/>
              </a:solidFill>
            </a:endParaRPr>
          </a:p>
          <a:p>
            <a:pPr marL="125413" indent="0">
              <a:spcBef>
                <a:spcPct val="0"/>
              </a:spcBef>
            </a:pPr>
            <a:r>
              <a:rPr lang="en-US" sz="3200" dirty="0">
                <a:solidFill>
                  <a:schemeClr val="tx1"/>
                </a:solidFill>
              </a:rPr>
              <a:t> </a:t>
            </a:r>
            <a:r>
              <a:rPr lang="en-US" sz="3200" dirty="0" smtClean="0">
                <a:solidFill>
                  <a:schemeClr val="tx1"/>
                </a:solidFill>
              </a:rPr>
              <a:t>What’s so hard about it?</a:t>
            </a:r>
          </a:p>
          <a:p>
            <a:pPr marL="125413" indent="0">
              <a:spcBef>
                <a:spcPct val="0"/>
              </a:spcBef>
            </a:pPr>
            <a:endParaRPr lang="en-US" sz="1400" dirty="0" smtClean="0">
              <a:solidFill>
                <a:schemeClr val="tx1"/>
              </a:solidFill>
            </a:endParaRPr>
          </a:p>
          <a:p>
            <a:pPr marL="125413" indent="0">
              <a:spcBef>
                <a:spcPct val="0"/>
              </a:spcBef>
            </a:pPr>
            <a:r>
              <a:rPr lang="en-US" sz="3200" dirty="0" smtClean="0">
                <a:solidFill>
                  <a:schemeClr val="tx1"/>
                </a:solidFill>
              </a:rPr>
              <a:t> What’s next?</a:t>
            </a:r>
            <a:endParaRPr lang="en-US" sz="2400" u="sng" dirty="0" smtClean="0">
              <a:solidFill>
                <a:srgbClr val="492F92"/>
              </a:solidFill>
            </a:endParaRPr>
          </a:p>
        </p:txBody>
      </p:sp>
      <p:pic>
        <p:nvPicPr>
          <p:cNvPr id="1029" name="Picture 5"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278" y="3048000"/>
            <a:ext cx="1136224" cy="10688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files.softicons.com/download/internet-icons/web-icon-button-set-by-digital-delight/png/65/redstyle-14-noent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724" y="4343400"/>
            <a:ext cx="106680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ihonig\AppData\Local\Microsoft\Windows\Temporary Internet Files\Content.IE5\OCPCTZGF\MC900370952[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2724" y="5556740"/>
            <a:ext cx="1066800" cy="121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3767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620000" cy="1219200"/>
          </a:xfrm>
        </p:spPr>
        <p:txBody>
          <a:bodyPr/>
          <a:lstStyle/>
          <a:p>
            <a:r>
              <a:rPr lang="en-US" dirty="0" smtClean="0"/>
              <a:t>In their words…</a:t>
            </a:r>
            <a:endParaRPr lang="en-US" dirty="0"/>
          </a:p>
        </p:txBody>
      </p:sp>
      <p:sp>
        <p:nvSpPr>
          <p:cNvPr id="3" name="Content Placeholder 2"/>
          <p:cNvSpPr>
            <a:spLocks noGrp="1"/>
          </p:cNvSpPr>
          <p:nvPr>
            <p:ph idx="1"/>
          </p:nvPr>
        </p:nvSpPr>
        <p:spPr>
          <a:xfrm>
            <a:off x="381000" y="1828800"/>
            <a:ext cx="7772400" cy="4114800"/>
          </a:xfrm>
        </p:spPr>
        <p:txBody>
          <a:bodyPr/>
          <a:lstStyle/>
          <a:p>
            <a:pPr>
              <a:buNone/>
            </a:pPr>
            <a:r>
              <a:rPr lang="en-US" dirty="0" smtClean="0">
                <a:solidFill>
                  <a:schemeClr val="tx1"/>
                </a:solidFill>
              </a:rPr>
              <a:t>“When I arrived… it was clear that our goal had to be nothing less than a total district transformation.”</a:t>
            </a:r>
          </a:p>
          <a:p>
            <a:pPr>
              <a:buNone/>
            </a:pPr>
            <a:endParaRPr lang="en-US" sz="1000" dirty="0" smtClean="0">
              <a:solidFill>
                <a:schemeClr val="tx1"/>
              </a:solidFill>
            </a:endParaRPr>
          </a:p>
          <a:p>
            <a:pPr>
              <a:buNone/>
            </a:pPr>
            <a:r>
              <a:rPr lang="en-US" dirty="0" smtClean="0">
                <a:solidFill>
                  <a:schemeClr val="tx1"/>
                </a:solidFill>
              </a:rPr>
              <a:t>We aim “to retool the entire district to support instruction and leadership in the buildings.”</a:t>
            </a:r>
          </a:p>
          <a:p>
            <a:pPr>
              <a:buNone/>
            </a:pPr>
            <a:endParaRPr lang="en-US" sz="1000" dirty="0" smtClean="0">
              <a:solidFill>
                <a:schemeClr val="tx1"/>
              </a:solidFill>
            </a:endParaRPr>
          </a:p>
          <a:p>
            <a:pPr>
              <a:buNone/>
            </a:pPr>
            <a:r>
              <a:rPr lang="en-US" dirty="0" smtClean="0">
                <a:solidFill>
                  <a:schemeClr val="tx1"/>
                </a:solidFill>
              </a:rPr>
              <a:t>“This is not your father’s or your grandfather’s old school system.” </a:t>
            </a:r>
            <a:endParaRPr lang="en-US" dirty="0">
              <a:solidFill>
                <a:schemeClr val="tx1"/>
              </a:solidFill>
            </a:endParaRPr>
          </a:p>
        </p:txBody>
      </p:sp>
    </p:spTree>
    <p:extLst>
      <p:ext uri="{BB962C8B-B14F-4D97-AF65-F5344CB8AC3E}">
        <p14:creationId xmlns:p14="http://schemas.microsoft.com/office/powerpoint/2010/main" val="31348548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Transformation</a:t>
            </a:r>
            <a:endParaRPr lang="en-US" dirty="0"/>
          </a:p>
        </p:txBody>
      </p:sp>
      <p:pic>
        <p:nvPicPr>
          <p:cNvPr id="1030" name="Picture 6" descr="http://www.beloit.edu/nuremberg/book/addenda/whole_page/61-blank-pages.jpg"/>
          <p:cNvPicPr>
            <a:picLocks noChangeAspect="1" noChangeArrowheads="1"/>
          </p:cNvPicPr>
          <p:nvPr/>
        </p:nvPicPr>
        <p:blipFill>
          <a:blip r:embed="rId3"/>
          <a:srcRect/>
          <a:stretch>
            <a:fillRect/>
          </a:stretch>
        </p:blipFill>
        <p:spPr bwMode="auto">
          <a:xfrm>
            <a:off x="1364171" y="1828800"/>
            <a:ext cx="6644257" cy="4734908"/>
          </a:xfrm>
          <a:prstGeom prst="rect">
            <a:avLst/>
          </a:prstGeom>
          <a:noFill/>
        </p:spPr>
      </p:pic>
      <p:pic>
        <p:nvPicPr>
          <p:cNvPr id="1032" name="Picture 8" descr="https://encrypted-tbn2.gstatic.com/images?q=tbn:ANd9GcTUjp-tNAzRQmNlINB8vMqXQGWuV6jtW-Jud1XClBerN5a9lonHog"/>
          <p:cNvPicPr>
            <a:picLocks noChangeAspect="1" noChangeArrowheads="1"/>
          </p:cNvPicPr>
          <p:nvPr/>
        </p:nvPicPr>
        <p:blipFill>
          <a:blip r:embed="rId4"/>
          <a:srcRect/>
          <a:stretch>
            <a:fillRect/>
          </a:stretch>
        </p:blipFill>
        <p:spPr bwMode="auto">
          <a:xfrm>
            <a:off x="0" y="2286000"/>
            <a:ext cx="4075471" cy="3811971"/>
          </a:xfrm>
          <a:prstGeom prst="rect">
            <a:avLst/>
          </a:prstGeom>
          <a:noFill/>
        </p:spPr>
      </p:pic>
      <p:pic>
        <p:nvPicPr>
          <p:cNvPr id="1034" name="Picture 10" descr="http://images.vertex42.com/ExcelTemplates/orgcharts/company-organization-chart.gif"/>
          <p:cNvPicPr>
            <a:picLocks noChangeAspect="1" noChangeArrowheads="1"/>
          </p:cNvPicPr>
          <p:nvPr/>
        </p:nvPicPr>
        <p:blipFill>
          <a:blip r:embed="rId5"/>
          <a:srcRect/>
          <a:stretch>
            <a:fillRect/>
          </a:stretch>
        </p:blipFill>
        <p:spPr bwMode="auto">
          <a:xfrm>
            <a:off x="5105399" y="2209800"/>
            <a:ext cx="3870445" cy="4081415"/>
          </a:xfrm>
          <a:prstGeom prst="rect">
            <a:avLst/>
          </a:prstGeom>
          <a:noFill/>
        </p:spPr>
      </p:pic>
      <p:sp>
        <p:nvSpPr>
          <p:cNvPr id="8" name="Right Arrow 7"/>
          <p:cNvSpPr/>
          <p:nvPr/>
        </p:nvSpPr>
        <p:spPr bwMode="auto">
          <a:xfrm>
            <a:off x="4038600" y="2362200"/>
            <a:ext cx="10668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Arial" charset="0"/>
              <a:ea typeface="ヒラギノ角ゴ Pro W3" charset="-128"/>
              <a:cs typeface="ヒラギノ角ゴ Pro W3" charset="-128"/>
            </a:endParaRPr>
          </a:p>
        </p:txBody>
      </p:sp>
      <p:cxnSp>
        <p:nvCxnSpPr>
          <p:cNvPr id="10" name="Straight Connector 9"/>
          <p:cNvCxnSpPr/>
          <p:nvPr/>
        </p:nvCxnSpPr>
        <p:spPr bwMode="auto">
          <a:xfrm>
            <a:off x="1600200" y="2057400"/>
            <a:ext cx="6172200" cy="3962400"/>
          </a:xfrm>
          <a:prstGeom prst="line">
            <a:avLst/>
          </a:prstGeom>
          <a:solidFill>
            <a:schemeClr val="accent1"/>
          </a:solidFill>
          <a:ln w="101600" cap="flat" cmpd="sng" algn="ctr">
            <a:solidFill>
              <a:srgbClr val="C00000"/>
            </a:solidFill>
            <a:prstDash val="solid"/>
            <a:round/>
            <a:headEnd type="none" w="med" len="med"/>
            <a:tailEnd type="none" w="med" len="med"/>
          </a:ln>
          <a:effectLst/>
        </p:spPr>
      </p:cxnSp>
      <p:cxnSp>
        <p:nvCxnSpPr>
          <p:cNvPr id="12" name="Straight Connector 11"/>
          <p:cNvCxnSpPr/>
          <p:nvPr/>
        </p:nvCxnSpPr>
        <p:spPr bwMode="auto">
          <a:xfrm flipV="1">
            <a:off x="1524000" y="1828800"/>
            <a:ext cx="6324600" cy="4267200"/>
          </a:xfrm>
          <a:prstGeom prst="line">
            <a:avLst/>
          </a:prstGeom>
          <a:solidFill>
            <a:schemeClr val="accent1"/>
          </a:solidFill>
          <a:ln w="1016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17890502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linds(horizontal)">
                                      <p:cBhvr>
                                        <p:cTn id="7" dur="500"/>
                                        <p:tgtEl>
                                          <p:spTgt spid="10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blinds(horizontal)">
                                      <p:cBhvr>
                                        <p:cTn id="13" dur="500"/>
                                        <p:tgtEl>
                                          <p:spTgt spid="103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1034"/>
                                        </p:tgtEl>
                                      </p:cBhvr>
                                    </p:animEffect>
                                    <p:set>
                                      <p:cBhvr>
                                        <p:cTn id="26" dur="1" fill="hold">
                                          <p:stCondLst>
                                            <p:cond delay="499"/>
                                          </p:stCondLst>
                                        </p:cTn>
                                        <p:tgtEl>
                                          <p:spTgt spid="1034"/>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032"/>
                                        </p:tgtEl>
                                      </p:cBhvr>
                                    </p:animEffect>
                                    <p:set>
                                      <p:cBhvr>
                                        <p:cTn id="32" dur="1" fill="hold">
                                          <p:stCondLst>
                                            <p:cond delay="499"/>
                                          </p:stCondLst>
                                        </p:cTn>
                                        <p:tgtEl>
                                          <p:spTgt spid="1032"/>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blinds(horizontal)">
                                      <p:cBhvr>
                                        <p:cTn id="4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2"/>
          <p:cNvSpPr>
            <a:spLocks noChangeArrowheads="1"/>
          </p:cNvSpPr>
          <p:nvPr/>
        </p:nvSpPr>
        <p:spPr bwMode="auto">
          <a:xfrm>
            <a:off x="3730625" y="3962400"/>
            <a:ext cx="838200" cy="381000"/>
          </a:xfrm>
          <a:prstGeom prst="rect">
            <a:avLst/>
          </a:prstGeom>
          <a:solidFill>
            <a:schemeClr val="bg1"/>
          </a:solidFill>
          <a:ln w="9525" algn="ctr">
            <a:noFill/>
            <a:round/>
            <a:headEnd/>
            <a:tailEnd/>
          </a:ln>
        </p:spPr>
        <p:txBody>
          <a:bodyPr/>
          <a:lstStyle/>
          <a:p>
            <a:pPr eaLnBrk="0" hangingPunct="0"/>
            <a:endParaRPr lang="en-US"/>
          </a:p>
        </p:txBody>
      </p:sp>
      <p:sp>
        <p:nvSpPr>
          <p:cNvPr id="4" name="Rectangle 3"/>
          <p:cNvSpPr/>
          <p:nvPr/>
        </p:nvSpPr>
        <p:spPr>
          <a:xfrm>
            <a:off x="2989263" y="320040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cs typeface="Calibri" pitchFamily="34" charset="0"/>
            </a:endParaRPr>
          </a:p>
        </p:txBody>
      </p:sp>
      <p:sp>
        <p:nvSpPr>
          <p:cNvPr id="5" name="Rectangle 4"/>
          <p:cNvSpPr/>
          <p:nvPr/>
        </p:nvSpPr>
        <p:spPr>
          <a:xfrm>
            <a:off x="228600" y="1752600"/>
            <a:ext cx="8686800" cy="4419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cs typeface="Calibri" pitchFamily="34" charset="0"/>
            </a:endParaRPr>
          </a:p>
        </p:txBody>
      </p:sp>
      <p:sp>
        <p:nvSpPr>
          <p:cNvPr id="6" name="Oval 5"/>
          <p:cNvSpPr/>
          <p:nvPr/>
        </p:nvSpPr>
        <p:spPr>
          <a:xfrm>
            <a:off x="2667000" y="2819400"/>
            <a:ext cx="1676400" cy="16764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cs typeface="Calibri" pitchFamily="34" charset="0"/>
            </a:endParaRPr>
          </a:p>
        </p:txBody>
      </p:sp>
      <p:cxnSp>
        <p:nvCxnSpPr>
          <p:cNvPr id="8" name="Straight Arrow Connector 7"/>
          <p:cNvCxnSpPr/>
          <p:nvPr/>
        </p:nvCxnSpPr>
        <p:spPr>
          <a:xfrm flipV="1">
            <a:off x="4267200" y="3124200"/>
            <a:ext cx="2133600" cy="60960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18"/>
          <p:cNvSpPr txBox="1">
            <a:spLocks noChangeArrowheads="1"/>
          </p:cNvSpPr>
          <p:nvPr/>
        </p:nvSpPr>
        <p:spPr bwMode="auto">
          <a:xfrm>
            <a:off x="4343400" y="1905000"/>
            <a:ext cx="1785938" cy="1200150"/>
          </a:xfrm>
          <a:prstGeom prst="rect">
            <a:avLst/>
          </a:prstGeom>
          <a:noFill/>
          <a:ln w="9525">
            <a:noFill/>
            <a:miter lim="800000"/>
            <a:headEnd/>
            <a:tailEnd/>
          </a:ln>
        </p:spPr>
        <p:txBody>
          <a:bodyPr wrap="none">
            <a:spAutoFit/>
          </a:bodyPr>
          <a:lstStyle/>
          <a:p>
            <a:pPr algn="ctr"/>
            <a:r>
              <a:rPr lang="en-US" sz="3600" b="1" i="1" dirty="0" smtClean="0">
                <a:solidFill>
                  <a:srgbClr val="C00000"/>
                </a:solidFill>
                <a:latin typeface="Calibri" pitchFamily="34" charset="0"/>
                <a:cs typeface="Calibri" pitchFamily="34" charset="0"/>
              </a:rPr>
              <a:t>#1 Learning-</a:t>
            </a:r>
            <a:endParaRPr lang="en-US" sz="3600" b="1" i="1" dirty="0">
              <a:solidFill>
                <a:srgbClr val="C00000"/>
              </a:solidFill>
              <a:latin typeface="Calibri" pitchFamily="34" charset="0"/>
              <a:cs typeface="Calibri" pitchFamily="34" charset="0"/>
            </a:endParaRPr>
          </a:p>
          <a:p>
            <a:pPr algn="ctr"/>
            <a:r>
              <a:rPr lang="en-US" sz="3600" b="1" i="1" dirty="0">
                <a:solidFill>
                  <a:srgbClr val="C00000"/>
                </a:solidFill>
                <a:latin typeface="Calibri" pitchFamily="34" charset="0"/>
                <a:cs typeface="Calibri" pitchFamily="34" charset="0"/>
              </a:rPr>
              <a:t>focused </a:t>
            </a:r>
          </a:p>
          <a:p>
            <a:pPr algn="ctr"/>
            <a:r>
              <a:rPr lang="en-US" sz="3600" b="1" i="1" dirty="0">
                <a:solidFill>
                  <a:srgbClr val="C00000"/>
                </a:solidFill>
                <a:latin typeface="Calibri" pitchFamily="34" charset="0"/>
                <a:cs typeface="Calibri" pitchFamily="34" charset="0"/>
              </a:rPr>
              <a:t>Partnerships</a:t>
            </a:r>
          </a:p>
        </p:txBody>
      </p:sp>
      <p:sp>
        <p:nvSpPr>
          <p:cNvPr id="10" name="TextBox 20"/>
          <p:cNvSpPr txBox="1">
            <a:spLocks noChangeArrowheads="1"/>
          </p:cNvSpPr>
          <p:nvPr/>
        </p:nvSpPr>
        <p:spPr bwMode="auto">
          <a:xfrm>
            <a:off x="2667000" y="3124200"/>
            <a:ext cx="1686808" cy="1077218"/>
          </a:xfrm>
          <a:prstGeom prst="rect">
            <a:avLst/>
          </a:prstGeom>
          <a:noFill/>
          <a:ln w="9525">
            <a:noFill/>
            <a:miter lim="800000"/>
            <a:headEnd/>
            <a:tailEnd/>
          </a:ln>
        </p:spPr>
        <p:txBody>
          <a:bodyPr wrap="none">
            <a:spAutoFit/>
          </a:bodyPr>
          <a:lstStyle/>
          <a:p>
            <a:pPr algn="ctr"/>
            <a:r>
              <a:rPr lang="en-US" sz="3200" b="1" dirty="0">
                <a:solidFill>
                  <a:srgbClr val="C00000"/>
                </a:solidFill>
                <a:latin typeface="Calibri" pitchFamily="34" charset="0"/>
                <a:cs typeface="Calibri" pitchFamily="34" charset="0"/>
              </a:rPr>
              <a:t>Instructional </a:t>
            </a:r>
          </a:p>
          <a:p>
            <a:pPr algn="ctr"/>
            <a:r>
              <a:rPr lang="en-US" sz="3200" b="1" dirty="0">
                <a:solidFill>
                  <a:srgbClr val="C00000"/>
                </a:solidFill>
                <a:latin typeface="Calibri" pitchFamily="34" charset="0"/>
                <a:cs typeface="Calibri" pitchFamily="34" charset="0"/>
              </a:rPr>
              <a:t>Leadership </a:t>
            </a:r>
          </a:p>
          <a:p>
            <a:pPr algn="ctr"/>
            <a:r>
              <a:rPr lang="en-US" sz="3200" b="1" dirty="0">
                <a:solidFill>
                  <a:srgbClr val="C00000"/>
                </a:solidFill>
                <a:latin typeface="Calibri" pitchFamily="34" charset="0"/>
                <a:cs typeface="Calibri" pitchFamily="34" charset="0"/>
              </a:rPr>
              <a:t>Directors</a:t>
            </a:r>
          </a:p>
        </p:txBody>
      </p:sp>
      <p:sp>
        <p:nvSpPr>
          <p:cNvPr id="15369" name="TextBox 28"/>
          <p:cNvSpPr txBox="1">
            <a:spLocks noChangeArrowheads="1"/>
          </p:cNvSpPr>
          <p:nvPr/>
        </p:nvSpPr>
        <p:spPr bwMode="auto">
          <a:xfrm>
            <a:off x="6400800" y="1676400"/>
            <a:ext cx="2057400" cy="1570038"/>
          </a:xfrm>
          <a:prstGeom prst="rect">
            <a:avLst/>
          </a:prstGeom>
          <a:noFill/>
          <a:ln w="9525">
            <a:noFill/>
            <a:miter lim="800000"/>
            <a:headEnd/>
            <a:tailEnd/>
          </a:ln>
        </p:spPr>
        <p:txBody>
          <a:bodyPr>
            <a:spAutoFit/>
          </a:bodyPr>
          <a:lstStyle/>
          <a:p>
            <a:pPr algn="ctr"/>
            <a:r>
              <a:rPr lang="en-US" sz="3600" b="1">
                <a:solidFill>
                  <a:srgbClr val="C00000"/>
                </a:solidFill>
                <a:latin typeface="Calibri" pitchFamily="34" charset="0"/>
                <a:cs typeface="Calibri" pitchFamily="34" charset="0"/>
              </a:rPr>
              <a:t>All Principals </a:t>
            </a:r>
          </a:p>
          <a:p>
            <a:pPr algn="ctr"/>
            <a:r>
              <a:rPr lang="en-US" sz="3600" b="1">
                <a:solidFill>
                  <a:srgbClr val="C00000"/>
                </a:solidFill>
                <a:latin typeface="Calibri" pitchFamily="34" charset="0"/>
                <a:cs typeface="Calibri" pitchFamily="34" charset="0"/>
              </a:rPr>
              <a:t>Excellent</a:t>
            </a:r>
          </a:p>
          <a:p>
            <a:pPr algn="ctr"/>
            <a:r>
              <a:rPr lang="en-US" sz="3600" b="1">
                <a:solidFill>
                  <a:srgbClr val="C00000"/>
                </a:solidFill>
                <a:latin typeface="Calibri" pitchFamily="34" charset="0"/>
                <a:cs typeface="Calibri" pitchFamily="34" charset="0"/>
              </a:rPr>
              <a:t>Instructional </a:t>
            </a:r>
          </a:p>
          <a:p>
            <a:pPr algn="ctr"/>
            <a:r>
              <a:rPr lang="en-US" sz="3600" b="1">
                <a:solidFill>
                  <a:srgbClr val="C00000"/>
                </a:solidFill>
                <a:latin typeface="Calibri" pitchFamily="34" charset="0"/>
                <a:cs typeface="Calibri" pitchFamily="34" charset="0"/>
              </a:rPr>
              <a:t>Leaders</a:t>
            </a:r>
          </a:p>
        </p:txBody>
      </p:sp>
      <p:sp>
        <p:nvSpPr>
          <p:cNvPr id="15370" name="TextBox 29"/>
          <p:cNvSpPr txBox="1">
            <a:spLocks noChangeArrowheads="1"/>
          </p:cNvSpPr>
          <p:nvPr/>
        </p:nvSpPr>
        <p:spPr bwMode="auto">
          <a:xfrm>
            <a:off x="6019800" y="3657600"/>
            <a:ext cx="2840038" cy="830263"/>
          </a:xfrm>
          <a:prstGeom prst="rect">
            <a:avLst/>
          </a:prstGeom>
          <a:noFill/>
          <a:ln w="9525">
            <a:noFill/>
            <a:miter lim="800000"/>
            <a:headEnd/>
            <a:tailEnd/>
          </a:ln>
        </p:spPr>
        <p:txBody>
          <a:bodyPr>
            <a:spAutoFit/>
          </a:bodyPr>
          <a:lstStyle/>
          <a:p>
            <a:pPr algn="ctr"/>
            <a:r>
              <a:rPr lang="en-US" sz="3600">
                <a:latin typeface="Calibri" pitchFamily="34" charset="0"/>
                <a:cs typeface="Calibri" pitchFamily="34" charset="0"/>
              </a:rPr>
              <a:t>High-quality teaching</a:t>
            </a:r>
          </a:p>
          <a:p>
            <a:pPr algn="ctr"/>
            <a:r>
              <a:rPr lang="en-US" sz="3600">
                <a:latin typeface="Calibri" pitchFamily="34" charset="0"/>
                <a:cs typeface="Calibri" pitchFamily="34" charset="0"/>
              </a:rPr>
              <a:t>In every classroom </a:t>
            </a:r>
          </a:p>
        </p:txBody>
      </p:sp>
      <p:sp>
        <p:nvSpPr>
          <p:cNvPr id="15371" name="TextBox 30"/>
          <p:cNvSpPr txBox="1">
            <a:spLocks noChangeArrowheads="1"/>
          </p:cNvSpPr>
          <p:nvPr/>
        </p:nvSpPr>
        <p:spPr bwMode="auto">
          <a:xfrm>
            <a:off x="6172200" y="4953000"/>
            <a:ext cx="2667000" cy="1200150"/>
          </a:xfrm>
          <a:prstGeom prst="rect">
            <a:avLst/>
          </a:prstGeom>
          <a:noFill/>
          <a:ln w="9525">
            <a:noFill/>
            <a:miter lim="800000"/>
            <a:headEnd/>
            <a:tailEnd/>
          </a:ln>
        </p:spPr>
        <p:txBody>
          <a:bodyPr>
            <a:spAutoFit/>
          </a:bodyPr>
          <a:lstStyle/>
          <a:p>
            <a:pPr algn="ctr"/>
            <a:r>
              <a:rPr lang="en-US" sz="3600">
                <a:latin typeface="Calibri" pitchFamily="34" charset="0"/>
                <a:cs typeface="Calibri" pitchFamily="34" charset="0"/>
              </a:rPr>
              <a:t>All Students Achieving </a:t>
            </a:r>
          </a:p>
          <a:p>
            <a:pPr algn="ctr"/>
            <a:r>
              <a:rPr lang="en-US" sz="3600">
                <a:latin typeface="Calibri" pitchFamily="34" charset="0"/>
                <a:cs typeface="Calibri" pitchFamily="34" charset="0"/>
              </a:rPr>
              <a:t>at High Levels</a:t>
            </a:r>
          </a:p>
        </p:txBody>
      </p:sp>
      <p:cxnSp>
        <p:nvCxnSpPr>
          <p:cNvPr id="15" name="Straight Arrow Connector 14"/>
          <p:cNvCxnSpPr/>
          <p:nvPr/>
        </p:nvCxnSpPr>
        <p:spPr>
          <a:xfrm>
            <a:off x="7543800" y="33528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43800" y="4648200"/>
            <a:ext cx="1588"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p:nvSpPr>
        <p:spPr bwMode="auto">
          <a:xfrm>
            <a:off x="641838" y="3075842"/>
            <a:ext cx="2514600" cy="2390398"/>
          </a:xfrm>
          <a:prstGeom prst="rect">
            <a:avLst/>
          </a:prstGeom>
          <a:noFill/>
          <a:ln w="9525">
            <a:noFill/>
            <a:miter lim="800000"/>
            <a:headEnd/>
            <a:tailEnd/>
          </a:ln>
        </p:spPr>
        <p:txBody>
          <a:bodyPr wrap="square">
            <a:spAutoFit/>
          </a:bodyPr>
          <a:lstStyle/>
          <a:p>
            <a:r>
              <a:rPr lang="en-US" sz="4000" b="1" baseline="30000" dirty="0" smtClean="0"/>
              <a:t>#2 High-quality </a:t>
            </a:r>
            <a:r>
              <a:rPr lang="en-US" sz="4000" b="1" baseline="30000" dirty="0"/>
              <a:t>relevant, differentiated services</a:t>
            </a:r>
            <a:endParaRPr lang="en-US" sz="4000" baseline="30000" dirty="0"/>
          </a:p>
          <a:p>
            <a:endParaRPr lang="en-US" b="1" baseline="30000" dirty="0"/>
          </a:p>
        </p:txBody>
      </p:sp>
      <p:sp>
        <p:nvSpPr>
          <p:cNvPr id="18" name="Rectangle 17"/>
          <p:cNvSpPr>
            <a:spLocks noChangeArrowheads="1"/>
          </p:cNvSpPr>
          <p:nvPr/>
        </p:nvSpPr>
        <p:spPr bwMode="auto">
          <a:xfrm>
            <a:off x="1143000" y="6355298"/>
            <a:ext cx="6858000" cy="502702"/>
          </a:xfrm>
          <a:prstGeom prst="rect">
            <a:avLst/>
          </a:prstGeom>
          <a:noFill/>
          <a:ln w="9525">
            <a:noFill/>
            <a:miter lim="800000"/>
            <a:headEnd/>
            <a:tailEnd/>
          </a:ln>
        </p:spPr>
        <p:txBody>
          <a:bodyPr wrap="square">
            <a:spAutoFit/>
          </a:bodyPr>
          <a:lstStyle/>
          <a:p>
            <a:r>
              <a:rPr lang="en-US" sz="4000" b="1" baseline="30000" dirty="0" smtClean="0"/>
              <a:t>#3 Leading by teaching &amp; learning</a:t>
            </a:r>
            <a:endParaRPr lang="en-US" sz="4000" dirty="0"/>
          </a:p>
        </p:txBody>
      </p:sp>
      <p:sp>
        <p:nvSpPr>
          <p:cNvPr id="15376" name="Title 22"/>
          <p:cNvSpPr>
            <a:spLocks noGrp="1"/>
          </p:cNvSpPr>
          <p:nvPr>
            <p:ph type="title"/>
          </p:nvPr>
        </p:nvSpPr>
        <p:spPr/>
        <p:txBody>
          <a:bodyPr/>
          <a:lstStyle/>
          <a:p>
            <a:r>
              <a:rPr lang="en-US" smtClean="0"/>
              <a:t>COT Theory of Action</a:t>
            </a:r>
          </a:p>
        </p:txBody>
      </p:sp>
      <p:sp>
        <p:nvSpPr>
          <p:cNvPr id="19" name="Oval 18"/>
          <p:cNvSpPr>
            <a:spLocks noChangeArrowheads="1"/>
          </p:cNvSpPr>
          <p:nvPr/>
        </p:nvSpPr>
        <p:spPr bwMode="auto">
          <a:xfrm>
            <a:off x="304800" y="2209800"/>
            <a:ext cx="4191000" cy="3505200"/>
          </a:xfrm>
          <a:prstGeom prst="ellipse">
            <a:avLst/>
          </a:prstGeom>
          <a:noFill/>
          <a:ln w="9525" algn="ctr">
            <a:solidFill>
              <a:schemeClr val="tx1"/>
            </a:solidFill>
            <a:round/>
            <a:headEnd/>
            <a:tailEnd/>
          </a:ln>
        </p:spPr>
        <p:txBody>
          <a:bodyPr/>
          <a:lstStyle/>
          <a:p>
            <a:pPr eaLnBrk="0" hangingPunct="0"/>
            <a:endParaRPr lang="en-US"/>
          </a:p>
        </p:txBody>
      </p:sp>
      <p:sp>
        <p:nvSpPr>
          <p:cNvPr id="22" name="Left-Up Arrow 21"/>
          <p:cNvSpPr/>
          <p:nvPr/>
        </p:nvSpPr>
        <p:spPr bwMode="auto">
          <a:xfrm>
            <a:off x="6781800" y="6172200"/>
            <a:ext cx="990600" cy="457200"/>
          </a:xfrm>
          <a:prstGeom prst="lef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Arial" charset="0"/>
              <a:ea typeface="ヒラギノ角ゴ Pro W3" charset="-128"/>
              <a:cs typeface="ヒラギノ角ゴ Pro W3" charset="-128"/>
            </a:endParaRPr>
          </a:p>
        </p:txBody>
      </p:sp>
      <p:sp>
        <p:nvSpPr>
          <p:cNvPr id="26" name="Left-Up Arrow 25"/>
          <p:cNvSpPr/>
          <p:nvPr/>
        </p:nvSpPr>
        <p:spPr bwMode="auto">
          <a:xfrm flipH="1">
            <a:off x="381000" y="5867400"/>
            <a:ext cx="762000" cy="685800"/>
          </a:xfrm>
          <a:prstGeom prst="lef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Arial" charset="0"/>
              <a:ea typeface="ヒラギノ角ゴ Pro W3" charset="-128"/>
              <a:cs typeface="ヒラギノ角ゴ Pro W3" charset="-128"/>
            </a:endParaRPr>
          </a:p>
        </p:txBody>
      </p:sp>
      <p:pic>
        <p:nvPicPr>
          <p:cNvPr id="20" name="Picture 4" descr="http://infocom.elsewhere.org/gallery/bureaucracy/bureaucracy1.jpg"/>
          <p:cNvPicPr>
            <a:picLocks noChangeAspect="1" noChangeArrowheads="1"/>
          </p:cNvPicPr>
          <p:nvPr/>
        </p:nvPicPr>
        <p:blipFill>
          <a:blip r:embed="rId3"/>
          <a:srcRect/>
          <a:stretch>
            <a:fillRect/>
          </a:stretch>
        </p:blipFill>
        <p:spPr bwMode="auto">
          <a:xfrm>
            <a:off x="0" y="1620314"/>
            <a:ext cx="6172200" cy="5242812"/>
          </a:xfrm>
          <a:prstGeom prst="rect">
            <a:avLst/>
          </a:prstGeom>
          <a:noFill/>
          <a:ln w="9525">
            <a:noFill/>
            <a:miter lim="800000"/>
            <a:headEnd/>
            <a:tailEnd/>
          </a:ln>
        </p:spPr>
      </p:pic>
    </p:spTree>
    <p:extLst>
      <p:ext uri="{BB962C8B-B14F-4D97-AF65-F5344CB8AC3E}">
        <p14:creationId xmlns:p14="http://schemas.microsoft.com/office/powerpoint/2010/main" val="13138091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7" grpId="0"/>
      <p:bldP spid="18" grpId="0"/>
      <p:bldP spid="19" grpId="0" animBg="1"/>
      <p:bldP spid="22"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620000" cy="1219200"/>
          </a:xfrm>
        </p:spPr>
        <p:txBody>
          <a:bodyPr/>
          <a:lstStyle/>
          <a:p>
            <a:r>
              <a:rPr lang="en-US" sz="3600" i="1" dirty="0" smtClean="0"/>
              <a:t>True</a:t>
            </a:r>
            <a:r>
              <a:rPr lang="en-US" sz="3600" dirty="0" smtClean="0"/>
              <a:t> Performance Management</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8847028"/>
              </p:ext>
            </p:extLst>
          </p:nvPr>
        </p:nvGraphicFramePr>
        <p:xfrm>
          <a:off x="1109051" y="1708639"/>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Pic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490" y="3300045"/>
            <a:ext cx="1055810" cy="10267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global.wonderware.com/SiteCollectionImages/Support/Tech%20Support%20Ecosystem_Mai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514" y="4443046"/>
            <a:ext cx="2035786" cy="195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8427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depot.gdnet.org/cms/gallery/6-iStock_000006736418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05000"/>
            <a:ext cx="5967078" cy="5562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utismafter16.com/sites/default/files/article-images/red%20tape%20pai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9" y="2667000"/>
            <a:ext cx="4589145"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#1 Learning-focused Partnerships</a:t>
            </a:r>
            <a:endParaRPr lang="en-US" dirty="0"/>
          </a:p>
        </p:txBody>
      </p:sp>
      <p:sp>
        <p:nvSpPr>
          <p:cNvPr id="5" name="Content Placeholder 4"/>
          <p:cNvSpPr>
            <a:spLocks noGrp="1"/>
          </p:cNvSpPr>
          <p:nvPr>
            <p:ph sz="half" idx="1"/>
          </p:nvPr>
        </p:nvSpPr>
        <p:spPr>
          <a:xfrm>
            <a:off x="304800" y="1752600"/>
            <a:ext cx="4340992" cy="4114800"/>
          </a:xfrm>
        </p:spPr>
        <p:txBody>
          <a:bodyPr/>
          <a:lstStyle/>
          <a:p>
            <a:pPr marL="0" indent="0">
              <a:buNone/>
            </a:pPr>
            <a:r>
              <a:rPr lang="en-US" sz="3200" b="1" dirty="0" smtClean="0">
                <a:solidFill>
                  <a:schemeClr val="tx1"/>
                </a:solidFill>
              </a:rPr>
              <a:t>Principals before…</a:t>
            </a:r>
          </a:p>
          <a:p>
            <a:pPr marL="0" indent="0">
              <a:buNone/>
            </a:pPr>
            <a:r>
              <a:rPr lang="en-US" dirty="0" smtClean="0">
                <a:solidFill>
                  <a:schemeClr val="tx1"/>
                </a:solidFill>
              </a:rPr>
              <a:t>-</a:t>
            </a:r>
            <a:endParaRPr lang="en-US" dirty="0"/>
          </a:p>
        </p:txBody>
      </p:sp>
      <p:sp>
        <p:nvSpPr>
          <p:cNvPr id="6" name="Content Placeholder 5"/>
          <p:cNvSpPr>
            <a:spLocks noGrp="1"/>
          </p:cNvSpPr>
          <p:nvPr>
            <p:ph sz="half" idx="2"/>
          </p:nvPr>
        </p:nvSpPr>
        <p:spPr>
          <a:xfrm>
            <a:off x="4648200" y="1752600"/>
            <a:ext cx="4495800" cy="4114800"/>
          </a:xfrm>
        </p:spPr>
        <p:txBody>
          <a:bodyPr/>
          <a:lstStyle/>
          <a:p>
            <a:pPr marL="0" indent="0">
              <a:buNone/>
            </a:pPr>
            <a:r>
              <a:rPr lang="en-US" sz="3200" b="1" dirty="0" smtClean="0">
                <a:solidFill>
                  <a:schemeClr val="tx1"/>
                </a:solidFill>
              </a:rPr>
              <a:t>… during</a:t>
            </a:r>
          </a:p>
          <a:p>
            <a:pPr marL="0" indent="0">
              <a:buNone/>
            </a:pPr>
            <a:endParaRPr lang="en-US" b="1" dirty="0">
              <a:solidFill>
                <a:schemeClr val="tx1"/>
              </a:solidFill>
            </a:endParaRPr>
          </a:p>
          <a:p>
            <a:pPr marL="0" indent="0">
              <a:buNone/>
            </a:pP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smtClean="0">
              <a:solidFill>
                <a:schemeClr val="tx1"/>
              </a:solidFill>
            </a:endParaRPr>
          </a:p>
          <a:p>
            <a:pPr marL="0" indent="0">
              <a:buNone/>
            </a:pPr>
            <a:endParaRPr lang="en-US" b="1" dirty="0">
              <a:solidFill>
                <a:schemeClr val="tx1"/>
              </a:solidFill>
            </a:endParaRPr>
          </a:p>
          <a:p>
            <a:pPr marL="0" indent="0">
              <a:buNone/>
            </a:pPr>
            <a:endParaRPr lang="en-US" b="1" dirty="0" smtClean="0">
              <a:solidFill>
                <a:schemeClr val="tx1"/>
              </a:solidFill>
            </a:endParaRPr>
          </a:p>
          <a:p>
            <a:pPr marL="0" indent="0">
              <a:buNone/>
            </a:pPr>
            <a:endParaRPr lang="en-US" b="1" dirty="0">
              <a:solidFill>
                <a:schemeClr val="tx1"/>
              </a:solidFill>
            </a:endParaRPr>
          </a:p>
          <a:p>
            <a:r>
              <a:rPr lang="en-US" b="1" dirty="0" smtClean="0">
                <a:solidFill>
                  <a:schemeClr val="tx1"/>
                </a:solidFill>
              </a:rPr>
              <a:t>Partnership with ILDs focused on growth</a:t>
            </a:r>
            <a:endParaRPr lang="en-US" b="1" dirty="0">
              <a:solidFill>
                <a:schemeClr val="tx1"/>
              </a:solidFill>
            </a:endParaRPr>
          </a:p>
        </p:txBody>
      </p:sp>
    </p:spTree>
    <p:extLst>
      <p:ext uri="{BB962C8B-B14F-4D97-AF65-F5344CB8AC3E}">
        <p14:creationId xmlns:p14="http://schemas.microsoft.com/office/powerpoint/2010/main" val="30265264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fade">
                                      <p:cBhvr>
                                        <p:cTn id="12" dur="500"/>
                                        <p:tgtEl>
                                          <p:spTgt spid="6">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ヒラギノ角ゴ Pro W3"/>
        <a:cs typeface="ヒラギノ角ゴ Pro W3"/>
      </a:majorFont>
      <a:minorFont>
        <a:latin typeface="Helvetic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8522</TotalTime>
  <Words>3435</Words>
  <Application>Microsoft Office PowerPoint</Application>
  <PresentationFormat>On-screen Show (4:3)</PresentationFormat>
  <Paragraphs>321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PowerPoint Presentation</vt:lpstr>
      <vt:lpstr>Outline</vt:lpstr>
      <vt:lpstr> How do we know?</vt:lpstr>
      <vt:lpstr>Outline</vt:lpstr>
      <vt:lpstr>In their words…</vt:lpstr>
      <vt:lpstr>True Transformation</vt:lpstr>
      <vt:lpstr>COT Theory of Action</vt:lpstr>
      <vt:lpstr>True Performance Management</vt:lpstr>
      <vt:lpstr>#1 Learning-focused Partnerships</vt:lpstr>
      <vt:lpstr>Meaningful Measures &amp; Supports in  #1 Principal-ILD Partnerships</vt:lpstr>
      <vt:lpstr>#2 Performance-oriented Services</vt:lpstr>
      <vt:lpstr>An Example:  Instructional Services Transformation</vt:lpstr>
      <vt:lpstr>Meaningful Measures &amp; Supports in  #2 Performance-oriented Services</vt:lpstr>
      <vt:lpstr>Outline</vt:lpstr>
      <vt:lpstr>Challenges in Moving  toward Performance</vt:lpstr>
      <vt:lpstr>Making it Happen</vt:lpstr>
      <vt:lpstr>Resources from External Partners</vt:lpstr>
    </vt:vector>
  </TitlesOfParts>
  <Company>Belyea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Michael</dc:creator>
  <cp:lastModifiedBy>MEREDITH I. HONIG</cp:lastModifiedBy>
  <cp:revision>627</cp:revision>
  <cp:lastPrinted>2009-10-13T14:24:01Z</cp:lastPrinted>
  <dcterms:created xsi:type="dcterms:W3CDTF">2010-05-13T04:36:33Z</dcterms:created>
  <dcterms:modified xsi:type="dcterms:W3CDTF">2014-03-06T17:50:06Z</dcterms:modified>
</cp:coreProperties>
</file>